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 id="2147483731" r:id="rId5"/>
    <p:sldMasterId id="2147483724" r:id="rId6"/>
  </p:sldMasterIdLst>
  <p:sldIdLst>
    <p:sldId id="256" r:id="rId7"/>
    <p:sldId id="257" r:id="rId8"/>
    <p:sldId id="258" r:id="rId9"/>
    <p:sldId id="259" r:id="rId10"/>
    <p:sldId id="260" r:id="rId11"/>
    <p:sldId id="263" r:id="rId12"/>
    <p:sldId id="264" r:id="rId13"/>
    <p:sldId id="265" r:id="rId14"/>
    <p:sldId id="266" r:id="rId15"/>
    <p:sldId id="267" r:id="rId16"/>
    <p:sldId id="268" r:id="rId17"/>
    <p:sldId id="269" r:id="rId18"/>
    <p:sldId id="270" r:id="rId19"/>
    <p:sldId id="315" r:id="rId20"/>
    <p:sldId id="273" r:id="rId21"/>
    <p:sldId id="272" r:id="rId22"/>
    <p:sldId id="274" r:id="rId23"/>
    <p:sldId id="275" r:id="rId24"/>
    <p:sldId id="271" r:id="rId25"/>
    <p:sldId id="262" r:id="rId26"/>
    <p:sldId id="276" r:id="rId27"/>
    <p:sldId id="277" r:id="rId28"/>
    <p:sldId id="278" r:id="rId29"/>
    <p:sldId id="279" r:id="rId30"/>
    <p:sldId id="281" r:id="rId31"/>
    <p:sldId id="280" r:id="rId32"/>
    <p:sldId id="282" r:id="rId33"/>
    <p:sldId id="283" r:id="rId34"/>
    <p:sldId id="287" r:id="rId35"/>
    <p:sldId id="288" r:id="rId36"/>
    <p:sldId id="284" r:id="rId37"/>
    <p:sldId id="285" r:id="rId38"/>
    <p:sldId id="286"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4" r:id="rId62"/>
    <p:sldId id="311" r:id="rId63"/>
    <p:sldId id="312" r:id="rId64"/>
    <p:sldId id="31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84" d="100"/>
          <a:sy n="84" d="100"/>
        </p:scale>
        <p:origin x="643"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diagrams/_rels/data2.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ata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53C68-3FC8-43AE-BC79-144CAADACD66}"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7484D132-BDAD-4F23-94EB-0E49030A57F0}">
      <dgm:prSet/>
      <dgm:spPr/>
      <dgm:t>
        <a:bodyPr/>
        <a:lstStyle/>
        <a:p>
          <a:r>
            <a:rPr lang="en-US"/>
            <a:t>A VPC spans all the Availability Zones in the region. After creating a VPC, you can add one or more subnets in each Availability Zone. </a:t>
          </a:r>
        </a:p>
      </dgm:t>
    </dgm:pt>
    <dgm:pt modelId="{E5008165-CA3F-4CCA-BE4F-37C8FBDC9376}" type="parTrans" cxnId="{1A37DA19-D2F0-4CAD-A949-BB21558B5122}">
      <dgm:prSet/>
      <dgm:spPr/>
      <dgm:t>
        <a:bodyPr/>
        <a:lstStyle/>
        <a:p>
          <a:endParaRPr lang="en-US"/>
        </a:p>
      </dgm:t>
    </dgm:pt>
    <dgm:pt modelId="{2E82C4C4-B7FF-4895-B442-6B34F60AA01B}" type="sibTrans" cxnId="{1A37DA19-D2F0-4CAD-A949-BB21558B5122}">
      <dgm:prSet phldrT="01"/>
      <dgm:spPr/>
      <dgm:t>
        <a:bodyPr/>
        <a:lstStyle/>
        <a:p>
          <a:r>
            <a:rPr lang="en-US"/>
            <a:t>01</a:t>
          </a:r>
        </a:p>
      </dgm:t>
    </dgm:pt>
    <dgm:pt modelId="{3363136B-E9F8-4D8A-9C7D-B028FA60C8AA}">
      <dgm:prSet/>
      <dgm:spPr/>
      <dgm:t>
        <a:bodyPr/>
        <a:lstStyle/>
        <a:p>
          <a:r>
            <a:rPr lang="en-US" dirty="0">
              <a:latin typeface="Indie Flower" panose="02000000000000000000" pitchFamily="2" charset="0"/>
            </a:rPr>
            <a:t>VPC allows bridging with an onsite IT infrastructure with an encrypted VPN connection with an extra charge per VPN Connection-hour.</a:t>
          </a:r>
          <a:endParaRPr lang="en-US" dirty="0"/>
        </a:p>
      </dgm:t>
    </dgm:pt>
    <dgm:pt modelId="{D9D23999-75F9-4481-9E26-D808A177DA3C}" type="parTrans" cxnId="{5DBDD316-3DCF-4699-8279-10DA1BC6264B}">
      <dgm:prSet/>
      <dgm:spPr/>
      <dgm:t>
        <a:bodyPr/>
        <a:lstStyle/>
        <a:p>
          <a:endParaRPr lang="en-US"/>
        </a:p>
      </dgm:t>
    </dgm:pt>
    <dgm:pt modelId="{68F17EC9-C699-477D-B6CB-F4DF3D5049E8}" type="sibTrans" cxnId="{5DBDD316-3DCF-4699-8279-10DA1BC6264B}">
      <dgm:prSet phldrT="02"/>
      <dgm:spPr/>
      <dgm:t>
        <a:bodyPr/>
        <a:lstStyle/>
        <a:p>
          <a:r>
            <a:rPr lang="en-US"/>
            <a:t>02</a:t>
          </a:r>
        </a:p>
      </dgm:t>
    </dgm:pt>
    <dgm:pt modelId="{7D6E2934-3A59-4182-9676-45E66B3E49C7}">
      <dgm:prSet/>
      <dgm:spPr/>
      <dgm:t>
        <a:bodyPr/>
        <a:lstStyle/>
        <a:p>
          <a:r>
            <a:rPr lang="en-US">
              <a:latin typeface="Indie Flower" panose="02000000000000000000" pitchFamily="2" charset="0"/>
            </a:rPr>
            <a:t>There is no additional charge for using Amazon Virtual Private Cloud, aside from the normal Amazon EC2 usage charges.</a:t>
          </a:r>
        </a:p>
      </dgm:t>
    </dgm:pt>
    <dgm:pt modelId="{C6EF987B-9AFA-4338-A026-B083669CC99F}" type="parTrans" cxnId="{B339F0AB-74E9-40DB-9802-9CC337EBD6B1}">
      <dgm:prSet/>
      <dgm:spPr/>
      <dgm:t>
        <a:bodyPr/>
        <a:lstStyle/>
        <a:p>
          <a:endParaRPr lang="en-US"/>
        </a:p>
      </dgm:t>
    </dgm:pt>
    <dgm:pt modelId="{5498F99B-41BC-45E0-9067-1E8F278E1060}" type="sibTrans" cxnId="{B339F0AB-74E9-40DB-9802-9CC337EBD6B1}">
      <dgm:prSet phldrT="03"/>
      <dgm:spPr/>
      <dgm:t>
        <a:bodyPr/>
        <a:lstStyle/>
        <a:p>
          <a:r>
            <a:rPr lang="en-US"/>
            <a:t>03</a:t>
          </a:r>
        </a:p>
      </dgm:t>
    </dgm:pt>
    <dgm:pt modelId="{A72B0B61-5D57-4080-B5B2-D9EFD6506886}" type="pres">
      <dgm:prSet presAssocID="{81453C68-3FC8-43AE-BC79-144CAADACD66}" presName="Name0" presStyleCnt="0">
        <dgm:presLayoutVars>
          <dgm:animLvl val="lvl"/>
          <dgm:resizeHandles val="exact"/>
        </dgm:presLayoutVars>
      </dgm:prSet>
      <dgm:spPr/>
    </dgm:pt>
    <dgm:pt modelId="{1BD64425-B7C4-4762-8334-D52787785D7E}" type="pres">
      <dgm:prSet presAssocID="{7484D132-BDAD-4F23-94EB-0E49030A57F0}" presName="compositeNode" presStyleCnt="0">
        <dgm:presLayoutVars>
          <dgm:bulletEnabled val="1"/>
        </dgm:presLayoutVars>
      </dgm:prSet>
      <dgm:spPr/>
    </dgm:pt>
    <dgm:pt modelId="{803EB645-4B79-4A95-80F4-DC2CE34D2BFB}" type="pres">
      <dgm:prSet presAssocID="{7484D132-BDAD-4F23-94EB-0E49030A57F0}" presName="bgRect" presStyleLbl="alignNode1" presStyleIdx="0" presStyleCnt="3"/>
      <dgm:spPr/>
    </dgm:pt>
    <dgm:pt modelId="{B8E520EB-7156-4019-81F3-15D0729B9CDC}" type="pres">
      <dgm:prSet presAssocID="{2E82C4C4-B7FF-4895-B442-6B34F60AA01B}" presName="sibTransNodeRect" presStyleLbl="alignNode1" presStyleIdx="0" presStyleCnt="3">
        <dgm:presLayoutVars>
          <dgm:chMax val="0"/>
          <dgm:bulletEnabled val="1"/>
        </dgm:presLayoutVars>
      </dgm:prSet>
      <dgm:spPr/>
    </dgm:pt>
    <dgm:pt modelId="{022FB324-7688-4437-AEEE-8B81E5C3FB1C}" type="pres">
      <dgm:prSet presAssocID="{7484D132-BDAD-4F23-94EB-0E49030A57F0}" presName="nodeRect" presStyleLbl="alignNode1" presStyleIdx="0" presStyleCnt="3">
        <dgm:presLayoutVars>
          <dgm:bulletEnabled val="1"/>
        </dgm:presLayoutVars>
      </dgm:prSet>
      <dgm:spPr/>
    </dgm:pt>
    <dgm:pt modelId="{30828201-AF7E-4617-A18C-3D503D6BEE57}" type="pres">
      <dgm:prSet presAssocID="{2E82C4C4-B7FF-4895-B442-6B34F60AA01B}" presName="sibTrans" presStyleCnt="0"/>
      <dgm:spPr/>
    </dgm:pt>
    <dgm:pt modelId="{A2F56C49-675F-4715-9AA1-DC1DBBA1544F}" type="pres">
      <dgm:prSet presAssocID="{3363136B-E9F8-4D8A-9C7D-B028FA60C8AA}" presName="compositeNode" presStyleCnt="0">
        <dgm:presLayoutVars>
          <dgm:bulletEnabled val="1"/>
        </dgm:presLayoutVars>
      </dgm:prSet>
      <dgm:spPr/>
    </dgm:pt>
    <dgm:pt modelId="{7766954F-85FC-4395-8465-27E44438DFC3}" type="pres">
      <dgm:prSet presAssocID="{3363136B-E9F8-4D8A-9C7D-B028FA60C8AA}" presName="bgRect" presStyleLbl="alignNode1" presStyleIdx="1" presStyleCnt="3"/>
      <dgm:spPr/>
    </dgm:pt>
    <dgm:pt modelId="{5F671A44-0C95-4E5F-A9DF-10E56D51CDAD}" type="pres">
      <dgm:prSet presAssocID="{68F17EC9-C699-477D-B6CB-F4DF3D5049E8}" presName="sibTransNodeRect" presStyleLbl="alignNode1" presStyleIdx="1" presStyleCnt="3">
        <dgm:presLayoutVars>
          <dgm:chMax val="0"/>
          <dgm:bulletEnabled val="1"/>
        </dgm:presLayoutVars>
      </dgm:prSet>
      <dgm:spPr/>
    </dgm:pt>
    <dgm:pt modelId="{7147A0A6-650A-450C-AF1B-EE9752C7466F}" type="pres">
      <dgm:prSet presAssocID="{3363136B-E9F8-4D8A-9C7D-B028FA60C8AA}" presName="nodeRect" presStyleLbl="alignNode1" presStyleIdx="1" presStyleCnt="3">
        <dgm:presLayoutVars>
          <dgm:bulletEnabled val="1"/>
        </dgm:presLayoutVars>
      </dgm:prSet>
      <dgm:spPr/>
    </dgm:pt>
    <dgm:pt modelId="{51D00C27-9519-4FEF-9979-25D69F08F398}" type="pres">
      <dgm:prSet presAssocID="{68F17EC9-C699-477D-B6CB-F4DF3D5049E8}" presName="sibTrans" presStyleCnt="0"/>
      <dgm:spPr/>
    </dgm:pt>
    <dgm:pt modelId="{A464DA6D-669E-46B1-B36C-622F51C44CCF}" type="pres">
      <dgm:prSet presAssocID="{7D6E2934-3A59-4182-9676-45E66B3E49C7}" presName="compositeNode" presStyleCnt="0">
        <dgm:presLayoutVars>
          <dgm:bulletEnabled val="1"/>
        </dgm:presLayoutVars>
      </dgm:prSet>
      <dgm:spPr/>
    </dgm:pt>
    <dgm:pt modelId="{B91776DE-A35F-4344-96C7-6F4643073D98}" type="pres">
      <dgm:prSet presAssocID="{7D6E2934-3A59-4182-9676-45E66B3E49C7}" presName="bgRect" presStyleLbl="alignNode1" presStyleIdx="2" presStyleCnt="3"/>
      <dgm:spPr/>
    </dgm:pt>
    <dgm:pt modelId="{A3E42A8B-C6EF-4DEB-B638-CCF24030454C}" type="pres">
      <dgm:prSet presAssocID="{5498F99B-41BC-45E0-9067-1E8F278E1060}" presName="sibTransNodeRect" presStyleLbl="alignNode1" presStyleIdx="2" presStyleCnt="3">
        <dgm:presLayoutVars>
          <dgm:chMax val="0"/>
          <dgm:bulletEnabled val="1"/>
        </dgm:presLayoutVars>
      </dgm:prSet>
      <dgm:spPr/>
    </dgm:pt>
    <dgm:pt modelId="{96567B4A-AC62-411E-9C8F-1DBDA707EDDF}" type="pres">
      <dgm:prSet presAssocID="{7D6E2934-3A59-4182-9676-45E66B3E49C7}" presName="nodeRect" presStyleLbl="alignNode1" presStyleIdx="2" presStyleCnt="3">
        <dgm:presLayoutVars>
          <dgm:bulletEnabled val="1"/>
        </dgm:presLayoutVars>
      </dgm:prSet>
      <dgm:spPr/>
    </dgm:pt>
  </dgm:ptLst>
  <dgm:cxnLst>
    <dgm:cxn modelId="{7B1B8600-60F4-4F75-9882-2A593C2699D1}" type="presOf" srcId="{3363136B-E9F8-4D8A-9C7D-B028FA60C8AA}" destId="{7147A0A6-650A-450C-AF1B-EE9752C7466F}" srcOrd="1" destOrd="0" presId="urn:microsoft.com/office/officeart/2016/7/layout/LinearBlockProcessNumbered"/>
    <dgm:cxn modelId="{5DBDD316-3DCF-4699-8279-10DA1BC6264B}" srcId="{81453C68-3FC8-43AE-BC79-144CAADACD66}" destId="{3363136B-E9F8-4D8A-9C7D-B028FA60C8AA}" srcOrd="1" destOrd="0" parTransId="{D9D23999-75F9-4481-9E26-D808A177DA3C}" sibTransId="{68F17EC9-C699-477D-B6CB-F4DF3D5049E8}"/>
    <dgm:cxn modelId="{1A37DA19-D2F0-4CAD-A949-BB21558B5122}" srcId="{81453C68-3FC8-43AE-BC79-144CAADACD66}" destId="{7484D132-BDAD-4F23-94EB-0E49030A57F0}" srcOrd="0" destOrd="0" parTransId="{E5008165-CA3F-4CCA-BE4F-37C8FBDC9376}" sibTransId="{2E82C4C4-B7FF-4895-B442-6B34F60AA01B}"/>
    <dgm:cxn modelId="{B0772D32-F81E-47D4-ABAF-B63D56319D04}" type="presOf" srcId="{7484D132-BDAD-4F23-94EB-0E49030A57F0}" destId="{022FB324-7688-4437-AEEE-8B81E5C3FB1C}" srcOrd="1" destOrd="0" presId="urn:microsoft.com/office/officeart/2016/7/layout/LinearBlockProcessNumbered"/>
    <dgm:cxn modelId="{0053C940-5E4B-4F98-B2BA-E3B51C357FB4}" type="presOf" srcId="{7D6E2934-3A59-4182-9676-45E66B3E49C7}" destId="{B91776DE-A35F-4344-96C7-6F4643073D98}" srcOrd="0" destOrd="0" presId="urn:microsoft.com/office/officeart/2016/7/layout/LinearBlockProcessNumbered"/>
    <dgm:cxn modelId="{EC950D54-3E02-4471-A44B-2897BE64F1E3}" type="presOf" srcId="{68F17EC9-C699-477D-B6CB-F4DF3D5049E8}" destId="{5F671A44-0C95-4E5F-A9DF-10E56D51CDAD}" srcOrd="0" destOrd="0" presId="urn:microsoft.com/office/officeart/2016/7/layout/LinearBlockProcessNumbered"/>
    <dgm:cxn modelId="{84FF5657-572A-4EF5-8B9D-BDA32F896747}" type="presOf" srcId="{81453C68-3FC8-43AE-BC79-144CAADACD66}" destId="{A72B0B61-5D57-4080-B5B2-D9EFD6506886}" srcOrd="0" destOrd="0" presId="urn:microsoft.com/office/officeart/2016/7/layout/LinearBlockProcessNumbered"/>
    <dgm:cxn modelId="{8F6B8F80-E330-48F1-ADAA-ED7B38177896}" type="presOf" srcId="{5498F99B-41BC-45E0-9067-1E8F278E1060}" destId="{A3E42A8B-C6EF-4DEB-B638-CCF24030454C}" srcOrd="0" destOrd="0" presId="urn:microsoft.com/office/officeart/2016/7/layout/LinearBlockProcessNumbered"/>
    <dgm:cxn modelId="{B339F0AB-74E9-40DB-9802-9CC337EBD6B1}" srcId="{81453C68-3FC8-43AE-BC79-144CAADACD66}" destId="{7D6E2934-3A59-4182-9676-45E66B3E49C7}" srcOrd="2" destOrd="0" parTransId="{C6EF987B-9AFA-4338-A026-B083669CC99F}" sibTransId="{5498F99B-41BC-45E0-9067-1E8F278E1060}"/>
    <dgm:cxn modelId="{3F0236B4-4A28-409B-9D23-E12F0F6B95CA}" type="presOf" srcId="{7484D132-BDAD-4F23-94EB-0E49030A57F0}" destId="{803EB645-4B79-4A95-80F4-DC2CE34D2BFB}" srcOrd="0" destOrd="0" presId="urn:microsoft.com/office/officeart/2016/7/layout/LinearBlockProcessNumbered"/>
    <dgm:cxn modelId="{8AC973C0-29E3-4922-9A7C-6657A1F07E60}" type="presOf" srcId="{7D6E2934-3A59-4182-9676-45E66B3E49C7}" destId="{96567B4A-AC62-411E-9C8F-1DBDA707EDDF}" srcOrd="1" destOrd="0" presId="urn:microsoft.com/office/officeart/2016/7/layout/LinearBlockProcessNumbered"/>
    <dgm:cxn modelId="{D0C4FDD6-FD75-4F79-AEF6-948D0F679A04}" type="presOf" srcId="{2E82C4C4-B7FF-4895-B442-6B34F60AA01B}" destId="{B8E520EB-7156-4019-81F3-15D0729B9CDC}" srcOrd="0" destOrd="0" presId="urn:microsoft.com/office/officeart/2016/7/layout/LinearBlockProcessNumbered"/>
    <dgm:cxn modelId="{02BB68DE-0063-4560-9717-DC97ACE4BE8E}" type="presOf" srcId="{3363136B-E9F8-4D8A-9C7D-B028FA60C8AA}" destId="{7766954F-85FC-4395-8465-27E44438DFC3}" srcOrd="0" destOrd="0" presId="urn:microsoft.com/office/officeart/2016/7/layout/LinearBlockProcessNumbered"/>
    <dgm:cxn modelId="{B45EA765-91C9-4B0A-B410-99EA7357AD59}" type="presParOf" srcId="{A72B0B61-5D57-4080-B5B2-D9EFD6506886}" destId="{1BD64425-B7C4-4762-8334-D52787785D7E}" srcOrd="0" destOrd="0" presId="urn:microsoft.com/office/officeart/2016/7/layout/LinearBlockProcessNumbered"/>
    <dgm:cxn modelId="{5034CBD6-6393-4C09-B007-47BDD3C5F88A}" type="presParOf" srcId="{1BD64425-B7C4-4762-8334-D52787785D7E}" destId="{803EB645-4B79-4A95-80F4-DC2CE34D2BFB}" srcOrd="0" destOrd="0" presId="urn:microsoft.com/office/officeart/2016/7/layout/LinearBlockProcessNumbered"/>
    <dgm:cxn modelId="{3B877C86-3E0C-4F59-AD2D-E4A379B4EEED}" type="presParOf" srcId="{1BD64425-B7C4-4762-8334-D52787785D7E}" destId="{B8E520EB-7156-4019-81F3-15D0729B9CDC}" srcOrd="1" destOrd="0" presId="urn:microsoft.com/office/officeart/2016/7/layout/LinearBlockProcessNumbered"/>
    <dgm:cxn modelId="{DEE42FC1-7621-4B07-B805-2350CE2C2AE8}" type="presParOf" srcId="{1BD64425-B7C4-4762-8334-D52787785D7E}" destId="{022FB324-7688-4437-AEEE-8B81E5C3FB1C}" srcOrd="2" destOrd="0" presId="urn:microsoft.com/office/officeart/2016/7/layout/LinearBlockProcessNumbered"/>
    <dgm:cxn modelId="{2880E8A7-519E-46CE-BAAE-D492ACE2BD02}" type="presParOf" srcId="{A72B0B61-5D57-4080-B5B2-D9EFD6506886}" destId="{30828201-AF7E-4617-A18C-3D503D6BEE57}" srcOrd="1" destOrd="0" presId="urn:microsoft.com/office/officeart/2016/7/layout/LinearBlockProcessNumbered"/>
    <dgm:cxn modelId="{CCED0530-03A9-49D9-B577-415EEC16A919}" type="presParOf" srcId="{A72B0B61-5D57-4080-B5B2-D9EFD6506886}" destId="{A2F56C49-675F-4715-9AA1-DC1DBBA1544F}" srcOrd="2" destOrd="0" presId="urn:microsoft.com/office/officeart/2016/7/layout/LinearBlockProcessNumbered"/>
    <dgm:cxn modelId="{F03FA117-9924-4E3C-BBA9-D1EEC6AD548D}" type="presParOf" srcId="{A2F56C49-675F-4715-9AA1-DC1DBBA1544F}" destId="{7766954F-85FC-4395-8465-27E44438DFC3}" srcOrd="0" destOrd="0" presId="urn:microsoft.com/office/officeart/2016/7/layout/LinearBlockProcessNumbered"/>
    <dgm:cxn modelId="{230E0DF9-9BD1-4B07-974D-BC12D7E1F5EC}" type="presParOf" srcId="{A2F56C49-675F-4715-9AA1-DC1DBBA1544F}" destId="{5F671A44-0C95-4E5F-A9DF-10E56D51CDAD}" srcOrd="1" destOrd="0" presId="urn:microsoft.com/office/officeart/2016/7/layout/LinearBlockProcessNumbered"/>
    <dgm:cxn modelId="{74055129-5AD0-4B6A-86D1-7A54ECA1D1BB}" type="presParOf" srcId="{A2F56C49-675F-4715-9AA1-DC1DBBA1544F}" destId="{7147A0A6-650A-450C-AF1B-EE9752C7466F}" srcOrd="2" destOrd="0" presId="urn:microsoft.com/office/officeart/2016/7/layout/LinearBlockProcessNumbered"/>
    <dgm:cxn modelId="{CE7726DA-593F-4013-964C-4BB38A1D171D}" type="presParOf" srcId="{A72B0B61-5D57-4080-B5B2-D9EFD6506886}" destId="{51D00C27-9519-4FEF-9979-25D69F08F398}" srcOrd="3" destOrd="0" presId="urn:microsoft.com/office/officeart/2016/7/layout/LinearBlockProcessNumbered"/>
    <dgm:cxn modelId="{3897A4CE-3A64-4701-B48F-B8F0AA960DCC}" type="presParOf" srcId="{A72B0B61-5D57-4080-B5B2-D9EFD6506886}" destId="{A464DA6D-669E-46B1-B36C-622F51C44CCF}" srcOrd="4" destOrd="0" presId="urn:microsoft.com/office/officeart/2016/7/layout/LinearBlockProcessNumbered"/>
    <dgm:cxn modelId="{D9D7AD95-E212-4180-B0A1-3771AA3BC81D}" type="presParOf" srcId="{A464DA6D-669E-46B1-B36C-622F51C44CCF}" destId="{B91776DE-A35F-4344-96C7-6F4643073D98}" srcOrd="0" destOrd="0" presId="urn:microsoft.com/office/officeart/2016/7/layout/LinearBlockProcessNumbered"/>
    <dgm:cxn modelId="{5F189BF6-9DA8-469D-B554-B97BE63DA199}" type="presParOf" srcId="{A464DA6D-669E-46B1-B36C-622F51C44CCF}" destId="{A3E42A8B-C6EF-4DEB-B638-CCF24030454C}" srcOrd="1" destOrd="0" presId="urn:microsoft.com/office/officeart/2016/7/layout/LinearBlockProcessNumbered"/>
    <dgm:cxn modelId="{E3EFBF25-DE68-4D1E-9335-CB9FAE89C4CD}" type="presParOf" srcId="{A464DA6D-669E-46B1-B36C-622F51C44CCF}" destId="{96567B4A-AC62-411E-9C8F-1DBDA707EDDF}"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453C68-3FC8-43AE-BC79-144CAADACD66}"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84D132-BDAD-4F23-94EB-0E49030A57F0}">
      <dgm:prSet/>
      <dgm:spPr/>
      <dgm:t>
        <a:bodyPr/>
        <a:lstStyle/>
        <a:p>
          <a:r>
            <a:rPr lang="en-GB" dirty="0"/>
            <a:t>A subnet, shorthand for subnetwork, is a sub-section of a network. Generally, a subnet includes all of the computers in a specific location.</a:t>
          </a:r>
          <a:endParaRPr lang="en-US" dirty="0"/>
        </a:p>
      </dgm:t>
    </dgm:pt>
    <dgm:pt modelId="{E5008165-CA3F-4CCA-BE4F-37C8FBDC9376}" type="parTrans" cxnId="{1A37DA19-D2F0-4CAD-A949-BB21558B5122}">
      <dgm:prSet/>
      <dgm:spPr/>
      <dgm:t>
        <a:bodyPr/>
        <a:lstStyle/>
        <a:p>
          <a:endParaRPr lang="en-US"/>
        </a:p>
      </dgm:t>
    </dgm:pt>
    <dgm:pt modelId="{2E82C4C4-B7FF-4895-B442-6B34F60AA01B}" type="sibTrans" cxnId="{1A37DA19-D2F0-4CAD-A949-BB21558B5122}">
      <dgm:prSet/>
      <dgm:spPr/>
      <dgm:t>
        <a:bodyPr/>
        <a:lstStyle/>
        <a:p>
          <a:endParaRPr lang="en-US"/>
        </a:p>
      </dgm:t>
    </dgm:pt>
    <dgm:pt modelId="{68201D47-7F27-45D6-9F59-47F74BCD4534}" type="pres">
      <dgm:prSet presAssocID="{81453C68-3FC8-43AE-BC79-144CAADACD66}" presName="root" presStyleCnt="0">
        <dgm:presLayoutVars>
          <dgm:dir/>
          <dgm:resizeHandles val="exact"/>
        </dgm:presLayoutVars>
      </dgm:prSet>
      <dgm:spPr/>
    </dgm:pt>
    <dgm:pt modelId="{BC536A51-2A65-40D5-B366-804411E79D86}" type="pres">
      <dgm:prSet presAssocID="{81453C68-3FC8-43AE-BC79-144CAADACD66}" presName="container" presStyleCnt="0">
        <dgm:presLayoutVars>
          <dgm:dir/>
          <dgm:resizeHandles val="exact"/>
        </dgm:presLayoutVars>
      </dgm:prSet>
      <dgm:spPr/>
    </dgm:pt>
    <dgm:pt modelId="{99DC9430-1347-4147-A486-29B046B8CEAD}" type="pres">
      <dgm:prSet presAssocID="{7484D132-BDAD-4F23-94EB-0E49030A57F0}" presName="compNode" presStyleCnt="0"/>
      <dgm:spPr/>
    </dgm:pt>
    <dgm:pt modelId="{2C6B7BEF-17F5-47FA-A7E4-AEA52A6FE8BF}" type="pres">
      <dgm:prSet presAssocID="{7484D132-BDAD-4F23-94EB-0E49030A57F0}" presName="iconBgRect" presStyleLbl="bgShp" presStyleIdx="0" presStyleCnt="1"/>
      <dgm:spPr/>
    </dgm:pt>
    <dgm:pt modelId="{85F556CF-BF33-40AB-B7AD-B6B8E1608DFD}" type="pres">
      <dgm:prSet presAssocID="{7484D132-BDAD-4F23-94EB-0E49030A57F0}" presName="iconRect" presStyleLbl="node1" presStyleIdx="0" presStyleCnt="1" custLinFactNeighborX="-68102" custLinFactNeighborY="-3905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5D53FBA3-7208-40B4-84EF-B5D53DF07E5B}" type="pres">
      <dgm:prSet presAssocID="{7484D132-BDAD-4F23-94EB-0E49030A57F0}" presName="spaceRect" presStyleCnt="0"/>
      <dgm:spPr/>
    </dgm:pt>
    <dgm:pt modelId="{A8F85783-30E4-4B36-AAA3-949B6783BA29}" type="pres">
      <dgm:prSet presAssocID="{7484D132-BDAD-4F23-94EB-0E49030A57F0}" presName="textRect" presStyleLbl="revTx" presStyleIdx="0" presStyleCnt="1" custScaleX="165935" custLinFactNeighborX="8168" custLinFactNeighborY="-22654">
        <dgm:presLayoutVars>
          <dgm:chMax val="1"/>
          <dgm:chPref val="1"/>
        </dgm:presLayoutVars>
      </dgm:prSet>
      <dgm:spPr/>
    </dgm:pt>
  </dgm:ptLst>
  <dgm:cxnLst>
    <dgm:cxn modelId="{1A37DA19-D2F0-4CAD-A949-BB21558B5122}" srcId="{81453C68-3FC8-43AE-BC79-144CAADACD66}" destId="{7484D132-BDAD-4F23-94EB-0E49030A57F0}" srcOrd="0" destOrd="0" parTransId="{E5008165-CA3F-4CCA-BE4F-37C8FBDC9376}" sibTransId="{2E82C4C4-B7FF-4895-B442-6B34F60AA01B}"/>
    <dgm:cxn modelId="{A6ED7245-5A7D-4CC8-ACF2-3D93723EAC7C}" type="presOf" srcId="{81453C68-3FC8-43AE-BC79-144CAADACD66}" destId="{68201D47-7F27-45D6-9F59-47F74BCD4534}" srcOrd="0" destOrd="0" presId="urn:microsoft.com/office/officeart/2018/2/layout/IconCircleList"/>
    <dgm:cxn modelId="{EC80A1A7-2CB5-4993-BF31-571B7A917569}" type="presOf" srcId="{7484D132-BDAD-4F23-94EB-0E49030A57F0}" destId="{A8F85783-30E4-4B36-AAA3-949B6783BA29}" srcOrd="0" destOrd="0" presId="urn:microsoft.com/office/officeart/2018/2/layout/IconCircleList"/>
    <dgm:cxn modelId="{459D7903-92A6-4EEC-BB45-9607D001F05E}" type="presParOf" srcId="{68201D47-7F27-45D6-9F59-47F74BCD4534}" destId="{BC536A51-2A65-40D5-B366-804411E79D86}" srcOrd="0" destOrd="0" presId="urn:microsoft.com/office/officeart/2018/2/layout/IconCircleList"/>
    <dgm:cxn modelId="{1F9A4965-4257-4D2B-B5D1-46EE0B12AA1C}" type="presParOf" srcId="{BC536A51-2A65-40D5-B366-804411E79D86}" destId="{99DC9430-1347-4147-A486-29B046B8CEAD}" srcOrd="0" destOrd="0" presId="urn:microsoft.com/office/officeart/2018/2/layout/IconCircleList"/>
    <dgm:cxn modelId="{0EC8EB43-1DF3-45A2-9C88-A15D09B93AD0}" type="presParOf" srcId="{99DC9430-1347-4147-A486-29B046B8CEAD}" destId="{2C6B7BEF-17F5-47FA-A7E4-AEA52A6FE8BF}" srcOrd="0" destOrd="0" presId="urn:microsoft.com/office/officeart/2018/2/layout/IconCircleList"/>
    <dgm:cxn modelId="{5936877C-C1A1-461E-A05D-2ACD602B25A8}" type="presParOf" srcId="{99DC9430-1347-4147-A486-29B046B8CEAD}" destId="{85F556CF-BF33-40AB-B7AD-B6B8E1608DFD}" srcOrd="1" destOrd="0" presId="urn:microsoft.com/office/officeart/2018/2/layout/IconCircleList"/>
    <dgm:cxn modelId="{64B4C740-EA77-4213-8A51-4F3B01887871}" type="presParOf" srcId="{99DC9430-1347-4147-A486-29B046B8CEAD}" destId="{5D53FBA3-7208-40B4-84EF-B5D53DF07E5B}" srcOrd="2" destOrd="0" presId="urn:microsoft.com/office/officeart/2018/2/layout/IconCircleList"/>
    <dgm:cxn modelId="{5C248D1F-5004-4BA7-AC92-71CEF0ED60CE}" type="presParOf" srcId="{99DC9430-1347-4147-A486-29B046B8CEAD}" destId="{A8F85783-30E4-4B36-AAA3-949B6783BA2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453C68-3FC8-43AE-BC79-144CAADACD66}"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7484D132-BDAD-4F23-94EB-0E49030A57F0}">
      <dgm:prSet/>
      <dgm:spPr/>
      <dgm:t>
        <a:bodyPr/>
        <a:lstStyle/>
        <a:p>
          <a:r>
            <a:rPr lang="en-US" dirty="0"/>
            <a:t>Specify the CIDR block for the subnet, which is a subset of the VPC CIDR block. </a:t>
          </a:r>
        </a:p>
      </dgm:t>
    </dgm:pt>
    <dgm:pt modelId="{E5008165-CA3F-4CCA-BE4F-37C8FBDC9376}" type="parTrans" cxnId="{1A37DA19-D2F0-4CAD-A949-BB21558B5122}">
      <dgm:prSet/>
      <dgm:spPr/>
      <dgm:t>
        <a:bodyPr/>
        <a:lstStyle/>
        <a:p>
          <a:endParaRPr lang="en-US"/>
        </a:p>
      </dgm:t>
    </dgm:pt>
    <dgm:pt modelId="{2E82C4C4-B7FF-4895-B442-6B34F60AA01B}" type="sibTrans" cxnId="{1A37DA19-D2F0-4CAD-A949-BB21558B5122}">
      <dgm:prSet phldrT="1" phldr="0"/>
      <dgm:spPr/>
      <dgm:t>
        <a:bodyPr/>
        <a:lstStyle/>
        <a:p>
          <a:r>
            <a:rPr lang="en-US"/>
            <a:t>1</a:t>
          </a:r>
        </a:p>
      </dgm:t>
    </dgm:pt>
    <dgm:pt modelId="{3363136B-E9F8-4D8A-9C7D-B028FA60C8AA}">
      <dgm:prSet/>
      <dgm:spPr/>
      <dgm:t>
        <a:bodyPr/>
        <a:lstStyle/>
        <a:p>
          <a:r>
            <a:rPr lang="en-US" dirty="0"/>
            <a:t>Each subnet </a:t>
          </a:r>
          <a:r>
            <a:rPr lang="en-US" b="1" dirty="0"/>
            <a:t>must</a:t>
          </a:r>
          <a:r>
            <a:rPr lang="en-US" dirty="0"/>
            <a:t> reside entirely within one Availability Zone and </a:t>
          </a:r>
          <a:r>
            <a:rPr lang="en-US" b="1" dirty="0"/>
            <a:t>cannot</a:t>
          </a:r>
          <a:r>
            <a:rPr lang="en-US" dirty="0"/>
            <a:t> span zones.</a:t>
          </a:r>
        </a:p>
      </dgm:t>
    </dgm:pt>
    <dgm:pt modelId="{D9D23999-75F9-4481-9E26-D808A177DA3C}" type="parTrans" cxnId="{5DBDD316-3DCF-4699-8279-10DA1BC6264B}">
      <dgm:prSet/>
      <dgm:spPr/>
      <dgm:t>
        <a:bodyPr/>
        <a:lstStyle/>
        <a:p>
          <a:endParaRPr lang="en-US"/>
        </a:p>
      </dgm:t>
    </dgm:pt>
    <dgm:pt modelId="{68F17EC9-C699-477D-B6CB-F4DF3D5049E8}" type="sibTrans" cxnId="{5DBDD316-3DCF-4699-8279-10DA1BC6264B}">
      <dgm:prSet phldrT="2" phldr="0"/>
      <dgm:spPr/>
      <dgm:t>
        <a:bodyPr/>
        <a:lstStyle/>
        <a:p>
          <a:r>
            <a:rPr lang="en-US"/>
            <a:t>2</a:t>
          </a:r>
        </a:p>
      </dgm:t>
    </dgm:pt>
    <dgm:pt modelId="{7D6E2934-3A59-4182-9676-45E66B3E49C7}">
      <dgm:prSet/>
      <dgm:spPr/>
      <dgm:t>
        <a:bodyPr/>
        <a:lstStyle/>
        <a:p>
          <a:r>
            <a:rPr lang="en-US" dirty="0"/>
            <a:t>Assign a unique tag to each subnet. </a:t>
          </a:r>
          <a:endParaRPr lang="en-US" dirty="0">
            <a:latin typeface="Indie Flower" panose="02000000000000000000" pitchFamily="2" charset="0"/>
          </a:endParaRPr>
        </a:p>
      </dgm:t>
    </dgm:pt>
    <dgm:pt modelId="{C6EF987B-9AFA-4338-A026-B083669CC99F}" type="parTrans" cxnId="{B339F0AB-74E9-40DB-9802-9CC337EBD6B1}">
      <dgm:prSet/>
      <dgm:spPr/>
      <dgm:t>
        <a:bodyPr/>
        <a:lstStyle/>
        <a:p>
          <a:endParaRPr lang="en-US"/>
        </a:p>
      </dgm:t>
    </dgm:pt>
    <dgm:pt modelId="{5498F99B-41BC-45E0-9067-1E8F278E1060}" type="sibTrans" cxnId="{B339F0AB-74E9-40DB-9802-9CC337EBD6B1}">
      <dgm:prSet phldrT="3" phldr="0"/>
      <dgm:spPr/>
      <dgm:t>
        <a:bodyPr/>
        <a:lstStyle/>
        <a:p>
          <a:r>
            <a:rPr lang="en-US"/>
            <a:t>3</a:t>
          </a:r>
        </a:p>
      </dgm:t>
    </dgm:pt>
    <dgm:pt modelId="{9A781919-B8AB-4CCC-8D1D-98117ACE3FAE}" type="pres">
      <dgm:prSet presAssocID="{81453C68-3FC8-43AE-BC79-144CAADACD66}" presName="Name0" presStyleCnt="0">
        <dgm:presLayoutVars>
          <dgm:animLvl val="lvl"/>
          <dgm:resizeHandles val="exact"/>
        </dgm:presLayoutVars>
      </dgm:prSet>
      <dgm:spPr/>
    </dgm:pt>
    <dgm:pt modelId="{54A18B01-4039-475E-8F7C-6B97B074FE4A}" type="pres">
      <dgm:prSet presAssocID="{7484D132-BDAD-4F23-94EB-0E49030A57F0}" presName="compositeNode" presStyleCnt="0">
        <dgm:presLayoutVars>
          <dgm:bulletEnabled val="1"/>
        </dgm:presLayoutVars>
      </dgm:prSet>
      <dgm:spPr/>
    </dgm:pt>
    <dgm:pt modelId="{3E4F7B0B-E6A6-4BFC-A748-EC88F8CC6EBB}" type="pres">
      <dgm:prSet presAssocID="{7484D132-BDAD-4F23-94EB-0E49030A57F0}" presName="bgRect" presStyleLbl="bgAccFollowNode1" presStyleIdx="0" presStyleCnt="3"/>
      <dgm:spPr/>
    </dgm:pt>
    <dgm:pt modelId="{BADA0C76-4507-4AE4-A498-B210C263EB73}" type="pres">
      <dgm:prSet presAssocID="{2E82C4C4-B7FF-4895-B442-6B34F60AA01B}" presName="sibTransNodeCircle" presStyleLbl="alignNode1" presStyleIdx="0" presStyleCnt="6">
        <dgm:presLayoutVars>
          <dgm:chMax val="0"/>
          <dgm:bulletEnabled/>
        </dgm:presLayoutVars>
      </dgm:prSet>
      <dgm:spPr/>
    </dgm:pt>
    <dgm:pt modelId="{9CD425D7-8E0D-465B-B6DB-63A403A77418}" type="pres">
      <dgm:prSet presAssocID="{7484D132-BDAD-4F23-94EB-0E49030A57F0}" presName="bottomLine" presStyleLbl="alignNode1" presStyleIdx="1" presStyleCnt="6">
        <dgm:presLayoutVars/>
      </dgm:prSet>
      <dgm:spPr/>
    </dgm:pt>
    <dgm:pt modelId="{53F948C5-F746-4A82-AD6E-97140413161B}" type="pres">
      <dgm:prSet presAssocID="{7484D132-BDAD-4F23-94EB-0E49030A57F0}" presName="nodeText" presStyleLbl="bgAccFollowNode1" presStyleIdx="0" presStyleCnt="3">
        <dgm:presLayoutVars>
          <dgm:bulletEnabled val="1"/>
        </dgm:presLayoutVars>
      </dgm:prSet>
      <dgm:spPr/>
    </dgm:pt>
    <dgm:pt modelId="{D8FBAF15-C6D8-444C-B885-F2D4497C418E}" type="pres">
      <dgm:prSet presAssocID="{2E82C4C4-B7FF-4895-B442-6B34F60AA01B}" presName="sibTrans" presStyleCnt="0"/>
      <dgm:spPr/>
    </dgm:pt>
    <dgm:pt modelId="{85C70ACD-C327-4094-97A4-7BAEB3899DDE}" type="pres">
      <dgm:prSet presAssocID="{3363136B-E9F8-4D8A-9C7D-B028FA60C8AA}" presName="compositeNode" presStyleCnt="0">
        <dgm:presLayoutVars>
          <dgm:bulletEnabled val="1"/>
        </dgm:presLayoutVars>
      </dgm:prSet>
      <dgm:spPr/>
    </dgm:pt>
    <dgm:pt modelId="{EAFEEFA1-C681-458A-AC1E-217BA5D289B3}" type="pres">
      <dgm:prSet presAssocID="{3363136B-E9F8-4D8A-9C7D-B028FA60C8AA}" presName="bgRect" presStyleLbl="bgAccFollowNode1" presStyleIdx="1" presStyleCnt="3"/>
      <dgm:spPr/>
    </dgm:pt>
    <dgm:pt modelId="{4CD10B43-50F7-4DE4-8649-EE5AA73D358B}" type="pres">
      <dgm:prSet presAssocID="{68F17EC9-C699-477D-B6CB-F4DF3D5049E8}" presName="sibTransNodeCircle" presStyleLbl="alignNode1" presStyleIdx="2" presStyleCnt="6">
        <dgm:presLayoutVars>
          <dgm:chMax val="0"/>
          <dgm:bulletEnabled/>
        </dgm:presLayoutVars>
      </dgm:prSet>
      <dgm:spPr/>
    </dgm:pt>
    <dgm:pt modelId="{9087A62B-603F-4054-B972-5EF409A581C3}" type="pres">
      <dgm:prSet presAssocID="{3363136B-E9F8-4D8A-9C7D-B028FA60C8AA}" presName="bottomLine" presStyleLbl="alignNode1" presStyleIdx="3" presStyleCnt="6">
        <dgm:presLayoutVars/>
      </dgm:prSet>
      <dgm:spPr/>
    </dgm:pt>
    <dgm:pt modelId="{DBE4ECD1-03EC-4224-B36B-D58F39E995D3}" type="pres">
      <dgm:prSet presAssocID="{3363136B-E9F8-4D8A-9C7D-B028FA60C8AA}" presName="nodeText" presStyleLbl="bgAccFollowNode1" presStyleIdx="1" presStyleCnt="3">
        <dgm:presLayoutVars>
          <dgm:bulletEnabled val="1"/>
        </dgm:presLayoutVars>
      </dgm:prSet>
      <dgm:spPr/>
    </dgm:pt>
    <dgm:pt modelId="{D748758F-6AB4-43A5-93A3-9EF2344D8C8B}" type="pres">
      <dgm:prSet presAssocID="{68F17EC9-C699-477D-B6CB-F4DF3D5049E8}" presName="sibTrans" presStyleCnt="0"/>
      <dgm:spPr/>
    </dgm:pt>
    <dgm:pt modelId="{FAD09C9D-E436-4D7C-9F87-A21C7A8A8CB0}" type="pres">
      <dgm:prSet presAssocID="{7D6E2934-3A59-4182-9676-45E66B3E49C7}" presName="compositeNode" presStyleCnt="0">
        <dgm:presLayoutVars>
          <dgm:bulletEnabled val="1"/>
        </dgm:presLayoutVars>
      </dgm:prSet>
      <dgm:spPr/>
    </dgm:pt>
    <dgm:pt modelId="{A00FD032-9F3A-4787-B174-65E16D850E65}" type="pres">
      <dgm:prSet presAssocID="{7D6E2934-3A59-4182-9676-45E66B3E49C7}" presName="bgRect" presStyleLbl="bgAccFollowNode1" presStyleIdx="2" presStyleCnt="3"/>
      <dgm:spPr/>
    </dgm:pt>
    <dgm:pt modelId="{50BA1694-5A1A-4E96-803D-9D44589BF43B}" type="pres">
      <dgm:prSet presAssocID="{5498F99B-41BC-45E0-9067-1E8F278E1060}" presName="sibTransNodeCircle" presStyleLbl="alignNode1" presStyleIdx="4" presStyleCnt="6">
        <dgm:presLayoutVars>
          <dgm:chMax val="0"/>
          <dgm:bulletEnabled/>
        </dgm:presLayoutVars>
      </dgm:prSet>
      <dgm:spPr/>
    </dgm:pt>
    <dgm:pt modelId="{6D65A881-023A-4207-ACDB-46E84E19836F}" type="pres">
      <dgm:prSet presAssocID="{7D6E2934-3A59-4182-9676-45E66B3E49C7}" presName="bottomLine" presStyleLbl="alignNode1" presStyleIdx="5" presStyleCnt="6">
        <dgm:presLayoutVars/>
      </dgm:prSet>
      <dgm:spPr/>
    </dgm:pt>
    <dgm:pt modelId="{2CFCC47D-7466-499D-9AE0-4647263558D7}" type="pres">
      <dgm:prSet presAssocID="{7D6E2934-3A59-4182-9676-45E66B3E49C7}" presName="nodeText" presStyleLbl="bgAccFollowNode1" presStyleIdx="2" presStyleCnt="3">
        <dgm:presLayoutVars>
          <dgm:bulletEnabled val="1"/>
        </dgm:presLayoutVars>
      </dgm:prSet>
      <dgm:spPr/>
    </dgm:pt>
  </dgm:ptLst>
  <dgm:cxnLst>
    <dgm:cxn modelId="{7F2E0B03-0653-47C4-BD0E-631D8A7EB757}" type="presOf" srcId="{7D6E2934-3A59-4182-9676-45E66B3E49C7}" destId="{2CFCC47D-7466-499D-9AE0-4647263558D7}" srcOrd="1" destOrd="0" presId="urn:microsoft.com/office/officeart/2016/7/layout/BasicLinearProcessNumbered"/>
    <dgm:cxn modelId="{B4DEF408-3856-4B3A-9C98-B98A33088AF6}" type="presOf" srcId="{3363136B-E9F8-4D8A-9C7D-B028FA60C8AA}" destId="{DBE4ECD1-03EC-4224-B36B-D58F39E995D3}" srcOrd="1" destOrd="0" presId="urn:microsoft.com/office/officeart/2016/7/layout/BasicLinearProcessNumbered"/>
    <dgm:cxn modelId="{A63C550D-CE73-4998-9062-5DFB80BFB1F4}" type="presOf" srcId="{2E82C4C4-B7FF-4895-B442-6B34F60AA01B}" destId="{BADA0C76-4507-4AE4-A498-B210C263EB73}" srcOrd="0" destOrd="0" presId="urn:microsoft.com/office/officeart/2016/7/layout/BasicLinearProcessNumbered"/>
    <dgm:cxn modelId="{1EBD9414-7F2B-458F-BABC-A5B84FA351CE}" type="presOf" srcId="{5498F99B-41BC-45E0-9067-1E8F278E1060}" destId="{50BA1694-5A1A-4E96-803D-9D44589BF43B}" srcOrd="0" destOrd="0" presId="urn:microsoft.com/office/officeart/2016/7/layout/BasicLinearProcessNumbered"/>
    <dgm:cxn modelId="{5DBDD316-3DCF-4699-8279-10DA1BC6264B}" srcId="{81453C68-3FC8-43AE-BC79-144CAADACD66}" destId="{3363136B-E9F8-4D8A-9C7D-B028FA60C8AA}" srcOrd="1" destOrd="0" parTransId="{D9D23999-75F9-4481-9E26-D808A177DA3C}" sibTransId="{68F17EC9-C699-477D-B6CB-F4DF3D5049E8}"/>
    <dgm:cxn modelId="{1A37DA19-D2F0-4CAD-A949-BB21558B5122}" srcId="{81453C68-3FC8-43AE-BC79-144CAADACD66}" destId="{7484D132-BDAD-4F23-94EB-0E49030A57F0}" srcOrd="0" destOrd="0" parTransId="{E5008165-CA3F-4CCA-BE4F-37C8FBDC9376}" sibTransId="{2E82C4C4-B7FF-4895-B442-6B34F60AA01B}"/>
    <dgm:cxn modelId="{87D1CA26-AF5F-4C5F-B22B-2E6CDFABE58D}" type="presOf" srcId="{68F17EC9-C699-477D-B6CB-F4DF3D5049E8}" destId="{4CD10B43-50F7-4DE4-8649-EE5AA73D358B}" srcOrd="0" destOrd="0" presId="urn:microsoft.com/office/officeart/2016/7/layout/BasicLinearProcessNumbered"/>
    <dgm:cxn modelId="{2DAE8E29-B421-4C98-9400-148F5AA1541A}" type="presOf" srcId="{7D6E2934-3A59-4182-9676-45E66B3E49C7}" destId="{A00FD032-9F3A-4787-B174-65E16D850E65}" srcOrd="0" destOrd="0" presId="urn:microsoft.com/office/officeart/2016/7/layout/BasicLinearProcessNumbered"/>
    <dgm:cxn modelId="{B027643F-DB91-47F3-BB48-E6FDE2597EF6}" type="presOf" srcId="{3363136B-E9F8-4D8A-9C7D-B028FA60C8AA}" destId="{EAFEEFA1-C681-458A-AC1E-217BA5D289B3}" srcOrd="0" destOrd="0" presId="urn:microsoft.com/office/officeart/2016/7/layout/BasicLinearProcessNumbered"/>
    <dgm:cxn modelId="{37A01D69-E6D8-44E5-8C9D-B652BC99186D}" type="presOf" srcId="{7484D132-BDAD-4F23-94EB-0E49030A57F0}" destId="{53F948C5-F746-4A82-AD6E-97140413161B}" srcOrd="1" destOrd="0" presId="urn:microsoft.com/office/officeart/2016/7/layout/BasicLinearProcessNumbered"/>
    <dgm:cxn modelId="{D652DD91-18F4-47DC-B8DB-9FDA8C8EBFBF}" type="presOf" srcId="{7484D132-BDAD-4F23-94EB-0E49030A57F0}" destId="{3E4F7B0B-E6A6-4BFC-A748-EC88F8CC6EBB}" srcOrd="0" destOrd="0" presId="urn:microsoft.com/office/officeart/2016/7/layout/BasicLinearProcessNumbered"/>
    <dgm:cxn modelId="{B339F0AB-74E9-40DB-9802-9CC337EBD6B1}" srcId="{81453C68-3FC8-43AE-BC79-144CAADACD66}" destId="{7D6E2934-3A59-4182-9676-45E66B3E49C7}" srcOrd="2" destOrd="0" parTransId="{C6EF987B-9AFA-4338-A026-B083669CC99F}" sibTransId="{5498F99B-41BC-45E0-9067-1E8F278E1060}"/>
    <dgm:cxn modelId="{C89A81B7-1F9C-4975-A635-9418E0369278}" type="presOf" srcId="{81453C68-3FC8-43AE-BC79-144CAADACD66}" destId="{9A781919-B8AB-4CCC-8D1D-98117ACE3FAE}" srcOrd="0" destOrd="0" presId="urn:microsoft.com/office/officeart/2016/7/layout/BasicLinearProcessNumbered"/>
    <dgm:cxn modelId="{BCED4311-AF35-4DD8-809D-FB47E83FB33B}" type="presParOf" srcId="{9A781919-B8AB-4CCC-8D1D-98117ACE3FAE}" destId="{54A18B01-4039-475E-8F7C-6B97B074FE4A}" srcOrd="0" destOrd="0" presId="urn:microsoft.com/office/officeart/2016/7/layout/BasicLinearProcessNumbered"/>
    <dgm:cxn modelId="{6652C0DE-FF4B-4D46-AE6C-4F96B4E4B596}" type="presParOf" srcId="{54A18B01-4039-475E-8F7C-6B97B074FE4A}" destId="{3E4F7B0B-E6A6-4BFC-A748-EC88F8CC6EBB}" srcOrd="0" destOrd="0" presId="urn:microsoft.com/office/officeart/2016/7/layout/BasicLinearProcessNumbered"/>
    <dgm:cxn modelId="{A52D5193-8659-493A-896F-E7FB255BB198}" type="presParOf" srcId="{54A18B01-4039-475E-8F7C-6B97B074FE4A}" destId="{BADA0C76-4507-4AE4-A498-B210C263EB73}" srcOrd="1" destOrd="0" presId="urn:microsoft.com/office/officeart/2016/7/layout/BasicLinearProcessNumbered"/>
    <dgm:cxn modelId="{3B601448-EF47-4C60-92F8-12B278CCBA54}" type="presParOf" srcId="{54A18B01-4039-475E-8F7C-6B97B074FE4A}" destId="{9CD425D7-8E0D-465B-B6DB-63A403A77418}" srcOrd="2" destOrd="0" presId="urn:microsoft.com/office/officeart/2016/7/layout/BasicLinearProcessNumbered"/>
    <dgm:cxn modelId="{513B7CC6-ECC3-4F8C-BA6B-494916DEBA2C}" type="presParOf" srcId="{54A18B01-4039-475E-8F7C-6B97B074FE4A}" destId="{53F948C5-F746-4A82-AD6E-97140413161B}" srcOrd="3" destOrd="0" presId="urn:microsoft.com/office/officeart/2016/7/layout/BasicLinearProcessNumbered"/>
    <dgm:cxn modelId="{0261732C-28B4-4FF6-9535-087690960686}" type="presParOf" srcId="{9A781919-B8AB-4CCC-8D1D-98117ACE3FAE}" destId="{D8FBAF15-C6D8-444C-B885-F2D4497C418E}" srcOrd="1" destOrd="0" presId="urn:microsoft.com/office/officeart/2016/7/layout/BasicLinearProcessNumbered"/>
    <dgm:cxn modelId="{29C10898-A257-4602-85AF-DA2FEBD41EAB}" type="presParOf" srcId="{9A781919-B8AB-4CCC-8D1D-98117ACE3FAE}" destId="{85C70ACD-C327-4094-97A4-7BAEB3899DDE}" srcOrd="2" destOrd="0" presId="urn:microsoft.com/office/officeart/2016/7/layout/BasicLinearProcessNumbered"/>
    <dgm:cxn modelId="{B378342E-6D55-418F-ACA3-C353DF557EC2}" type="presParOf" srcId="{85C70ACD-C327-4094-97A4-7BAEB3899DDE}" destId="{EAFEEFA1-C681-458A-AC1E-217BA5D289B3}" srcOrd="0" destOrd="0" presId="urn:microsoft.com/office/officeart/2016/7/layout/BasicLinearProcessNumbered"/>
    <dgm:cxn modelId="{D750E6D5-DD9E-459A-8B1F-F6DDF928F698}" type="presParOf" srcId="{85C70ACD-C327-4094-97A4-7BAEB3899DDE}" destId="{4CD10B43-50F7-4DE4-8649-EE5AA73D358B}" srcOrd="1" destOrd="0" presId="urn:microsoft.com/office/officeart/2016/7/layout/BasicLinearProcessNumbered"/>
    <dgm:cxn modelId="{615B1A05-CF86-47A8-A72C-4697DF207E38}" type="presParOf" srcId="{85C70ACD-C327-4094-97A4-7BAEB3899DDE}" destId="{9087A62B-603F-4054-B972-5EF409A581C3}" srcOrd="2" destOrd="0" presId="urn:microsoft.com/office/officeart/2016/7/layout/BasicLinearProcessNumbered"/>
    <dgm:cxn modelId="{1E333C8E-B7B6-4523-A114-9FE808FFD20A}" type="presParOf" srcId="{85C70ACD-C327-4094-97A4-7BAEB3899DDE}" destId="{DBE4ECD1-03EC-4224-B36B-D58F39E995D3}" srcOrd="3" destOrd="0" presId="urn:microsoft.com/office/officeart/2016/7/layout/BasicLinearProcessNumbered"/>
    <dgm:cxn modelId="{CE47A92F-BA02-4022-BFBC-9AEAB528A2DE}" type="presParOf" srcId="{9A781919-B8AB-4CCC-8D1D-98117ACE3FAE}" destId="{D748758F-6AB4-43A5-93A3-9EF2344D8C8B}" srcOrd="3" destOrd="0" presId="urn:microsoft.com/office/officeart/2016/7/layout/BasicLinearProcessNumbered"/>
    <dgm:cxn modelId="{4692F1E9-9481-4191-823E-97CD23861DD8}" type="presParOf" srcId="{9A781919-B8AB-4CCC-8D1D-98117ACE3FAE}" destId="{FAD09C9D-E436-4D7C-9F87-A21C7A8A8CB0}" srcOrd="4" destOrd="0" presId="urn:microsoft.com/office/officeart/2016/7/layout/BasicLinearProcessNumbered"/>
    <dgm:cxn modelId="{BECDE546-A0B3-41A2-BF72-5939A733927A}" type="presParOf" srcId="{FAD09C9D-E436-4D7C-9F87-A21C7A8A8CB0}" destId="{A00FD032-9F3A-4787-B174-65E16D850E65}" srcOrd="0" destOrd="0" presId="urn:microsoft.com/office/officeart/2016/7/layout/BasicLinearProcessNumbered"/>
    <dgm:cxn modelId="{879B9B8E-4D4D-4D43-9E7F-3461F2C2E6CC}" type="presParOf" srcId="{FAD09C9D-E436-4D7C-9F87-A21C7A8A8CB0}" destId="{50BA1694-5A1A-4E96-803D-9D44589BF43B}" srcOrd="1" destOrd="0" presId="urn:microsoft.com/office/officeart/2016/7/layout/BasicLinearProcessNumbered"/>
    <dgm:cxn modelId="{66C66273-44C7-4458-AB20-B231FC8EF249}" type="presParOf" srcId="{FAD09C9D-E436-4D7C-9F87-A21C7A8A8CB0}" destId="{6D65A881-023A-4207-ACDB-46E84E19836F}" srcOrd="2" destOrd="0" presId="urn:microsoft.com/office/officeart/2016/7/layout/BasicLinearProcessNumbered"/>
    <dgm:cxn modelId="{DE8EC68C-5FB7-42AC-8A5A-2F20C7FECF37}" type="presParOf" srcId="{FAD09C9D-E436-4D7C-9F87-A21C7A8A8CB0}" destId="{2CFCC47D-7466-499D-9AE0-4647263558D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1C053A-6CB5-4A15-BB1B-BB9854B05F4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7372D5-BDAC-460D-ABE2-4F8ACC7E19A7}">
      <dgm:prSet/>
      <dgm:spPr/>
      <dgm:t>
        <a:bodyPr/>
        <a:lstStyle/>
        <a:p>
          <a:r>
            <a:rPr lang="en-US"/>
            <a:t>Each subnet must be associated with a route table, which specifies the allowed routes for outbound traffic leaving the subnet. </a:t>
          </a:r>
        </a:p>
      </dgm:t>
    </dgm:pt>
    <dgm:pt modelId="{F877C187-F567-43E4-834F-D6B0A1DC83AB}" type="parTrans" cxnId="{93718828-50B4-41FA-8A9D-B84C7EC58051}">
      <dgm:prSet/>
      <dgm:spPr/>
      <dgm:t>
        <a:bodyPr/>
        <a:lstStyle/>
        <a:p>
          <a:endParaRPr lang="en-US"/>
        </a:p>
      </dgm:t>
    </dgm:pt>
    <dgm:pt modelId="{DF90E462-347B-45A6-AE08-65644C763191}" type="sibTrans" cxnId="{93718828-50B4-41FA-8A9D-B84C7EC58051}">
      <dgm:prSet/>
      <dgm:spPr/>
      <dgm:t>
        <a:bodyPr/>
        <a:lstStyle/>
        <a:p>
          <a:endParaRPr lang="en-US"/>
        </a:p>
      </dgm:t>
    </dgm:pt>
    <dgm:pt modelId="{A2511373-80F8-4DD4-8C36-C069D82CAAF3}">
      <dgm:prSet/>
      <dgm:spPr/>
      <dgm:t>
        <a:bodyPr/>
        <a:lstStyle/>
        <a:p>
          <a:r>
            <a:rPr lang="en-US"/>
            <a:t>Every subnet that you create is automatically associated with the main route table for the VPC. You can change the association, and you can change the contents of the main route table.</a:t>
          </a:r>
        </a:p>
      </dgm:t>
    </dgm:pt>
    <dgm:pt modelId="{E757C7BF-C27B-4F4A-A265-51D30EE522AE}" type="parTrans" cxnId="{9CC9832D-84ED-4C54-ACF6-D9AFBCF5EDB8}">
      <dgm:prSet/>
      <dgm:spPr/>
      <dgm:t>
        <a:bodyPr/>
        <a:lstStyle/>
        <a:p>
          <a:endParaRPr lang="en-US"/>
        </a:p>
      </dgm:t>
    </dgm:pt>
    <dgm:pt modelId="{97E2F665-AC0D-4911-AF53-26EA6A2AFFBC}" type="sibTrans" cxnId="{9CC9832D-84ED-4C54-ACF6-D9AFBCF5EDB8}">
      <dgm:prSet/>
      <dgm:spPr/>
      <dgm:t>
        <a:bodyPr/>
        <a:lstStyle/>
        <a:p>
          <a:endParaRPr lang="en-US"/>
        </a:p>
      </dgm:t>
    </dgm:pt>
    <dgm:pt modelId="{F231CF70-8E02-4095-902F-231159DFDC32}" type="pres">
      <dgm:prSet presAssocID="{441C053A-6CB5-4A15-BB1B-BB9854B05F45}" presName="root" presStyleCnt="0">
        <dgm:presLayoutVars>
          <dgm:dir/>
          <dgm:resizeHandles val="exact"/>
        </dgm:presLayoutVars>
      </dgm:prSet>
      <dgm:spPr/>
    </dgm:pt>
    <dgm:pt modelId="{93C4FF87-ED1E-41B2-A570-61A84F261639}" type="pres">
      <dgm:prSet presAssocID="{827372D5-BDAC-460D-ABE2-4F8ACC7E19A7}" presName="compNode" presStyleCnt="0"/>
      <dgm:spPr/>
    </dgm:pt>
    <dgm:pt modelId="{F9C24CC3-5A27-4FB7-848F-26D56630C72B}" type="pres">
      <dgm:prSet presAssocID="{827372D5-BDAC-460D-ABE2-4F8ACC7E19A7}" presName="bgRect" presStyleLbl="bgShp" presStyleIdx="0" presStyleCnt="2"/>
      <dgm:spPr/>
    </dgm:pt>
    <dgm:pt modelId="{57E7AB7E-6A1F-44FA-9FB0-21DD13F29C8D}" type="pres">
      <dgm:prSet presAssocID="{827372D5-BDAC-460D-ABE2-4F8ACC7E19A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A71FDD8F-8A43-45E3-B9C1-053161C2FDB8}" type="pres">
      <dgm:prSet presAssocID="{827372D5-BDAC-460D-ABE2-4F8ACC7E19A7}" presName="spaceRect" presStyleCnt="0"/>
      <dgm:spPr/>
    </dgm:pt>
    <dgm:pt modelId="{5E8166F1-BCA0-48C8-AC0F-E806223FBD16}" type="pres">
      <dgm:prSet presAssocID="{827372D5-BDAC-460D-ABE2-4F8ACC7E19A7}" presName="parTx" presStyleLbl="revTx" presStyleIdx="0" presStyleCnt="2">
        <dgm:presLayoutVars>
          <dgm:chMax val="0"/>
          <dgm:chPref val="0"/>
        </dgm:presLayoutVars>
      </dgm:prSet>
      <dgm:spPr/>
    </dgm:pt>
    <dgm:pt modelId="{26EDAD3B-F226-4BD3-8A0C-153AEA6440A9}" type="pres">
      <dgm:prSet presAssocID="{DF90E462-347B-45A6-AE08-65644C763191}" presName="sibTrans" presStyleCnt="0"/>
      <dgm:spPr/>
    </dgm:pt>
    <dgm:pt modelId="{79453B5B-CC14-4850-9E80-D9570A833AAF}" type="pres">
      <dgm:prSet presAssocID="{A2511373-80F8-4DD4-8C36-C069D82CAAF3}" presName="compNode" presStyleCnt="0"/>
      <dgm:spPr/>
    </dgm:pt>
    <dgm:pt modelId="{E233F9F0-0A49-49F3-B37A-77CDBC013CED}" type="pres">
      <dgm:prSet presAssocID="{A2511373-80F8-4DD4-8C36-C069D82CAAF3}" presName="bgRect" presStyleLbl="bgShp" presStyleIdx="1" presStyleCnt="2"/>
      <dgm:spPr/>
    </dgm:pt>
    <dgm:pt modelId="{3789853B-0CBC-4D37-A2BE-8A924A821103}" type="pres">
      <dgm:prSet presAssocID="{A2511373-80F8-4DD4-8C36-C069D82CAAF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791B96FA-F914-43AF-982F-4F64A8E250A8}" type="pres">
      <dgm:prSet presAssocID="{A2511373-80F8-4DD4-8C36-C069D82CAAF3}" presName="spaceRect" presStyleCnt="0"/>
      <dgm:spPr/>
    </dgm:pt>
    <dgm:pt modelId="{3F26F59C-B25E-4B84-8854-4ADD1142A75B}" type="pres">
      <dgm:prSet presAssocID="{A2511373-80F8-4DD4-8C36-C069D82CAAF3}" presName="parTx" presStyleLbl="revTx" presStyleIdx="1" presStyleCnt="2">
        <dgm:presLayoutVars>
          <dgm:chMax val="0"/>
          <dgm:chPref val="0"/>
        </dgm:presLayoutVars>
      </dgm:prSet>
      <dgm:spPr/>
    </dgm:pt>
  </dgm:ptLst>
  <dgm:cxnLst>
    <dgm:cxn modelId="{93718828-50B4-41FA-8A9D-B84C7EC58051}" srcId="{441C053A-6CB5-4A15-BB1B-BB9854B05F45}" destId="{827372D5-BDAC-460D-ABE2-4F8ACC7E19A7}" srcOrd="0" destOrd="0" parTransId="{F877C187-F567-43E4-834F-D6B0A1DC83AB}" sibTransId="{DF90E462-347B-45A6-AE08-65644C763191}"/>
    <dgm:cxn modelId="{7CA22E2B-021E-431B-A9B0-66ADDF41AECF}" type="presOf" srcId="{A2511373-80F8-4DD4-8C36-C069D82CAAF3}" destId="{3F26F59C-B25E-4B84-8854-4ADD1142A75B}" srcOrd="0" destOrd="0" presId="urn:microsoft.com/office/officeart/2018/2/layout/IconVerticalSolidList"/>
    <dgm:cxn modelId="{9CC9832D-84ED-4C54-ACF6-D9AFBCF5EDB8}" srcId="{441C053A-6CB5-4A15-BB1B-BB9854B05F45}" destId="{A2511373-80F8-4DD4-8C36-C069D82CAAF3}" srcOrd="1" destOrd="0" parTransId="{E757C7BF-C27B-4F4A-A265-51D30EE522AE}" sibTransId="{97E2F665-AC0D-4911-AF53-26EA6A2AFFBC}"/>
    <dgm:cxn modelId="{3F50F14F-D1A3-4EFC-B710-DBD0168A4DCC}" type="presOf" srcId="{441C053A-6CB5-4A15-BB1B-BB9854B05F45}" destId="{F231CF70-8E02-4095-902F-231159DFDC32}" srcOrd="0" destOrd="0" presId="urn:microsoft.com/office/officeart/2018/2/layout/IconVerticalSolidList"/>
    <dgm:cxn modelId="{AB81E99F-77FA-4807-8B45-F170A2632EAE}" type="presOf" srcId="{827372D5-BDAC-460D-ABE2-4F8ACC7E19A7}" destId="{5E8166F1-BCA0-48C8-AC0F-E806223FBD16}" srcOrd="0" destOrd="0" presId="urn:microsoft.com/office/officeart/2018/2/layout/IconVerticalSolidList"/>
    <dgm:cxn modelId="{B25845EE-4450-4D13-BA3B-A7F0F9BC1636}" type="presParOf" srcId="{F231CF70-8E02-4095-902F-231159DFDC32}" destId="{93C4FF87-ED1E-41B2-A570-61A84F261639}" srcOrd="0" destOrd="0" presId="urn:microsoft.com/office/officeart/2018/2/layout/IconVerticalSolidList"/>
    <dgm:cxn modelId="{C9072187-7FEB-4C38-95EF-7A22A17A1864}" type="presParOf" srcId="{93C4FF87-ED1E-41B2-A570-61A84F261639}" destId="{F9C24CC3-5A27-4FB7-848F-26D56630C72B}" srcOrd="0" destOrd="0" presId="urn:microsoft.com/office/officeart/2018/2/layout/IconVerticalSolidList"/>
    <dgm:cxn modelId="{F0C51F92-165C-41E5-A8E6-1AA7F7CEABE0}" type="presParOf" srcId="{93C4FF87-ED1E-41B2-A570-61A84F261639}" destId="{57E7AB7E-6A1F-44FA-9FB0-21DD13F29C8D}" srcOrd="1" destOrd="0" presId="urn:microsoft.com/office/officeart/2018/2/layout/IconVerticalSolidList"/>
    <dgm:cxn modelId="{222F9176-ABE8-4BD5-A1C8-C54492062A3A}" type="presParOf" srcId="{93C4FF87-ED1E-41B2-A570-61A84F261639}" destId="{A71FDD8F-8A43-45E3-B9C1-053161C2FDB8}" srcOrd="2" destOrd="0" presId="urn:microsoft.com/office/officeart/2018/2/layout/IconVerticalSolidList"/>
    <dgm:cxn modelId="{52498E29-0F42-47BC-8E74-522094E64AF2}" type="presParOf" srcId="{93C4FF87-ED1E-41B2-A570-61A84F261639}" destId="{5E8166F1-BCA0-48C8-AC0F-E806223FBD16}" srcOrd="3" destOrd="0" presId="urn:microsoft.com/office/officeart/2018/2/layout/IconVerticalSolidList"/>
    <dgm:cxn modelId="{33A7CC1B-3647-47ED-9B5A-32A51E6C42FB}" type="presParOf" srcId="{F231CF70-8E02-4095-902F-231159DFDC32}" destId="{26EDAD3B-F226-4BD3-8A0C-153AEA6440A9}" srcOrd="1" destOrd="0" presId="urn:microsoft.com/office/officeart/2018/2/layout/IconVerticalSolidList"/>
    <dgm:cxn modelId="{467254C1-3E31-4496-A1C1-2C8BB6822F55}" type="presParOf" srcId="{F231CF70-8E02-4095-902F-231159DFDC32}" destId="{79453B5B-CC14-4850-9E80-D9570A833AAF}" srcOrd="2" destOrd="0" presId="urn:microsoft.com/office/officeart/2018/2/layout/IconVerticalSolidList"/>
    <dgm:cxn modelId="{A0A2C0BA-EC6E-4EA3-B37E-4EFE8A3B2755}" type="presParOf" srcId="{79453B5B-CC14-4850-9E80-D9570A833AAF}" destId="{E233F9F0-0A49-49F3-B37A-77CDBC013CED}" srcOrd="0" destOrd="0" presId="urn:microsoft.com/office/officeart/2018/2/layout/IconVerticalSolidList"/>
    <dgm:cxn modelId="{3AD7CDA3-0CCC-4A38-A015-ADC8478974B9}" type="presParOf" srcId="{79453B5B-CC14-4850-9E80-D9570A833AAF}" destId="{3789853B-0CBC-4D37-A2BE-8A924A821103}" srcOrd="1" destOrd="0" presId="urn:microsoft.com/office/officeart/2018/2/layout/IconVerticalSolidList"/>
    <dgm:cxn modelId="{78856A50-0C3D-49AA-86A4-CAA24A1B3562}" type="presParOf" srcId="{79453B5B-CC14-4850-9E80-D9570A833AAF}" destId="{791B96FA-F914-43AF-982F-4F64A8E250A8}" srcOrd="2" destOrd="0" presId="urn:microsoft.com/office/officeart/2018/2/layout/IconVerticalSolidList"/>
    <dgm:cxn modelId="{734600DA-A4F1-4FCC-BBCA-A5F69B364436}" type="presParOf" srcId="{79453B5B-CC14-4850-9E80-D9570A833AAF}" destId="{3F26F59C-B25E-4B84-8854-4ADD1142A7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453C68-3FC8-43AE-BC79-144CAADACD6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84D132-BDAD-4F23-94EB-0E49030A57F0}">
      <dgm:prSet/>
      <dgm:spPr/>
      <dgm:t>
        <a:bodyPr/>
        <a:lstStyle/>
        <a:p>
          <a:pPr>
            <a:lnSpc>
              <a:spcPct val="100000"/>
            </a:lnSpc>
          </a:pPr>
          <a:r>
            <a:rPr lang="en-US"/>
            <a:t>SECURITY GROUPS - Control inbound and outbound traffic for your instances .acts as a virtual firewall for your instance to control inbound and outbound traffic. When you launch an instance in a VPC, you can assign up to five security groups to the instance. This is the firewall/security layer on the instance/server level </a:t>
          </a:r>
        </a:p>
      </dgm:t>
    </dgm:pt>
    <dgm:pt modelId="{E5008165-CA3F-4CCA-BE4F-37C8FBDC9376}" type="parTrans" cxnId="{1A37DA19-D2F0-4CAD-A949-BB21558B5122}">
      <dgm:prSet/>
      <dgm:spPr/>
      <dgm:t>
        <a:bodyPr/>
        <a:lstStyle/>
        <a:p>
          <a:endParaRPr lang="en-US"/>
        </a:p>
      </dgm:t>
    </dgm:pt>
    <dgm:pt modelId="{2E82C4C4-B7FF-4895-B442-6B34F60AA01B}" type="sibTrans" cxnId="{1A37DA19-D2F0-4CAD-A949-BB21558B5122}">
      <dgm:prSet/>
      <dgm:spPr/>
      <dgm:t>
        <a:bodyPr/>
        <a:lstStyle/>
        <a:p>
          <a:endParaRPr lang="en-US"/>
        </a:p>
      </dgm:t>
    </dgm:pt>
    <dgm:pt modelId="{707B5A0B-BACF-4B42-94E9-C18670006FEB}">
      <dgm:prSet/>
      <dgm:spPr/>
      <dgm:t>
        <a:bodyPr/>
        <a:lstStyle/>
        <a:p>
          <a:pPr>
            <a:lnSpc>
              <a:spcPct val="100000"/>
            </a:lnSpc>
          </a:pPr>
          <a:r>
            <a:rPr lang="en-US" dirty="0"/>
            <a:t>NACLs (Network Access Control Lists control) - Inbound and outbound traffic for your subnets. This is the firewall/security layer on the subnet level.</a:t>
          </a:r>
        </a:p>
      </dgm:t>
    </dgm:pt>
    <dgm:pt modelId="{7834E5BB-7B42-4EB2-B8E5-18DA07207809}" type="parTrans" cxnId="{F1470D2F-34BB-43F5-8129-F72FE94719CB}">
      <dgm:prSet/>
      <dgm:spPr/>
      <dgm:t>
        <a:bodyPr/>
        <a:lstStyle/>
        <a:p>
          <a:endParaRPr lang="en-US"/>
        </a:p>
      </dgm:t>
    </dgm:pt>
    <dgm:pt modelId="{EA455478-8251-44C1-B266-929E197BFFDC}" type="sibTrans" cxnId="{F1470D2F-34BB-43F5-8129-F72FE94719CB}">
      <dgm:prSet/>
      <dgm:spPr/>
      <dgm:t>
        <a:bodyPr/>
        <a:lstStyle/>
        <a:p>
          <a:endParaRPr lang="en-US"/>
        </a:p>
      </dgm:t>
    </dgm:pt>
    <dgm:pt modelId="{7DB15628-E556-495A-B737-D613B2CC788C}" type="pres">
      <dgm:prSet presAssocID="{81453C68-3FC8-43AE-BC79-144CAADACD66}" presName="root" presStyleCnt="0">
        <dgm:presLayoutVars>
          <dgm:dir/>
          <dgm:resizeHandles val="exact"/>
        </dgm:presLayoutVars>
      </dgm:prSet>
      <dgm:spPr/>
    </dgm:pt>
    <dgm:pt modelId="{6DC1931C-F975-4B21-932F-CA885B9B1CFF}" type="pres">
      <dgm:prSet presAssocID="{7484D132-BDAD-4F23-94EB-0E49030A57F0}" presName="compNode" presStyleCnt="0"/>
      <dgm:spPr/>
    </dgm:pt>
    <dgm:pt modelId="{AAC6EB3D-27A2-42F4-92A8-8D36AA6BF433}" type="pres">
      <dgm:prSet presAssocID="{7484D132-BDAD-4F23-94EB-0E49030A57F0}" presName="bgRect" presStyleLbl="bgShp" presStyleIdx="0" presStyleCnt="2"/>
      <dgm:spPr/>
    </dgm:pt>
    <dgm:pt modelId="{9E0FFF1F-F6E3-4B6B-BB83-2AB471D2DCE4}" type="pres">
      <dgm:prSet presAssocID="{7484D132-BDAD-4F23-94EB-0E49030A57F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F49EC923-0F0D-4CFC-A89C-80ABE4F03032}" type="pres">
      <dgm:prSet presAssocID="{7484D132-BDAD-4F23-94EB-0E49030A57F0}" presName="spaceRect" presStyleCnt="0"/>
      <dgm:spPr/>
    </dgm:pt>
    <dgm:pt modelId="{DE582AE3-CAA6-4A09-9ACF-541CF0872E0B}" type="pres">
      <dgm:prSet presAssocID="{7484D132-BDAD-4F23-94EB-0E49030A57F0}" presName="parTx" presStyleLbl="revTx" presStyleIdx="0" presStyleCnt="2">
        <dgm:presLayoutVars>
          <dgm:chMax val="0"/>
          <dgm:chPref val="0"/>
        </dgm:presLayoutVars>
      </dgm:prSet>
      <dgm:spPr/>
    </dgm:pt>
    <dgm:pt modelId="{A970CE40-7CEE-4A40-837C-062F0EBFD126}" type="pres">
      <dgm:prSet presAssocID="{2E82C4C4-B7FF-4895-B442-6B34F60AA01B}" presName="sibTrans" presStyleCnt="0"/>
      <dgm:spPr/>
    </dgm:pt>
    <dgm:pt modelId="{637E3C2A-59E6-4265-A3FD-E6BEFC7B1858}" type="pres">
      <dgm:prSet presAssocID="{707B5A0B-BACF-4B42-94E9-C18670006FEB}" presName="compNode" presStyleCnt="0"/>
      <dgm:spPr/>
    </dgm:pt>
    <dgm:pt modelId="{3847EF45-4063-4B3A-AD7F-39ADE931BF5E}" type="pres">
      <dgm:prSet presAssocID="{707B5A0B-BACF-4B42-94E9-C18670006FEB}" presName="bgRect" presStyleLbl="bgShp" presStyleIdx="1" presStyleCnt="2"/>
      <dgm:spPr/>
    </dgm:pt>
    <dgm:pt modelId="{48DEF8A3-74F8-475E-A0D1-29D8983DE7EC}" type="pres">
      <dgm:prSet presAssocID="{707B5A0B-BACF-4B42-94E9-C18670006F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5ED2FE40-3989-41BF-8C0D-268C3B7F26EF}" type="pres">
      <dgm:prSet presAssocID="{707B5A0B-BACF-4B42-94E9-C18670006FEB}" presName="spaceRect" presStyleCnt="0"/>
      <dgm:spPr/>
    </dgm:pt>
    <dgm:pt modelId="{947D6AE2-A295-42AE-82E5-F983CDE934BE}" type="pres">
      <dgm:prSet presAssocID="{707B5A0B-BACF-4B42-94E9-C18670006FEB}" presName="parTx" presStyleLbl="revTx" presStyleIdx="1" presStyleCnt="2">
        <dgm:presLayoutVars>
          <dgm:chMax val="0"/>
          <dgm:chPref val="0"/>
        </dgm:presLayoutVars>
      </dgm:prSet>
      <dgm:spPr/>
    </dgm:pt>
  </dgm:ptLst>
  <dgm:cxnLst>
    <dgm:cxn modelId="{1A37DA19-D2F0-4CAD-A949-BB21558B5122}" srcId="{81453C68-3FC8-43AE-BC79-144CAADACD66}" destId="{7484D132-BDAD-4F23-94EB-0E49030A57F0}" srcOrd="0" destOrd="0" parTransId="{E5008165-CA3F-4CCA-BE4F-37C8FBDC9376}" sibTransId="{2E82C4C4-B7FF-4895-B442-6B34F60AA01B}"/>
    <dgm:cxn modelId="{14AEFD27-D033-4B64-A364-CC72A91ACA42}" type="presOf" srcId="{707B5A0B-BACF-4B42-94E9-C18670006FEB}" destId="{947D6AE2-A295-42AE-82E5-F983CDE934BE}" srcOrd="0" destOrd="0" presId="urn:microsoft.com/office/officeart/2018/2/layout/IconVerticalSolidList"/>
    <dgm:cxn modelId="{924C442A-FCDE-4C90-A71E-A749FB4D949C}" type="presOf" srcId="{81453C68-3FC8-43AE-BC79-144CAADACD66}" destId="{7DB15628-E556-495A-B737-D613B2CC788C}" srcOrd="0" destOrd="0" presId="urn:microsoft.com/office/officeart/2018/2/layout/IconVerticalSolidList"/>
    <dgm:cxn modelId="{F1470D2F-34BB-43F5-8129-F72FE94719CB}" srcId="{81453C68-3FC8-43AE-BC79-144CAADACD66}" destId="{707B5A0B-BACF-4B42-94E9-C18670006FEB}" srcOrd="1" destOrd="0" parTransId="{7834E5BB-7B42-4EB2-B8E5-18DA07207809}" sibTransId="{EA455478-8251-44C1-B266-929E197BFFDC}"/>
    <dgm:cxn modelId="{72CEF0D6-6E46-44BF-A8C0-2A05202B6BE9}" type="presOf" srcId="{7484D132-BDAD-4F23-94EB-0E49030A57F0}" destId="{DE582AE3-CAA6-4A09-9ACF-541CF0872E0B}" srcOrd="0" destOrd="0" presId="urn:microsoft.com/office/officeart/2018/2/layout/IconVerticalSolidList"/>
    <dgm:cxn modelId="{1121BC9E-448A-4474-9875-E7F3FC8D8C70}" type="presParOf" srcId="{7DB15628-E556-495A-B737-D613B2CC788C}" destId="{6DC1931C-F975-4B21-932F-CA885B9B1CFF}" srcOrd="0" destOrd="0" presId="urn:microsoft.com/office/officeart/2018/2/layout/IconVerticalSolidList"/>
    <dgm:cxn modelId="{5F0CFB17-6638-4DD2-9580-2F68983B4C09}" type="presParOf" srcId="{6DC1931C-F975-4B21-932F-CA885B9B1CFF}" destId="{AAC6EB3D-27A2-42F4-92A8-8D36AA6BF433}" srcOrd="0" destOrd="0" presId="urn:microsoft.com/office/officeart/2018/2/layout/IconVerticalSolidList"/>
    <dgm:cxn modelId="{95A3DDDE-299E-426A-BAB8-0D348BA05800}" type="presParOf" srcId="{6DC1931C-F975-4B21-932F-CA885B9B1CFF}" destId="{9E0FFF1F-F6E3-4B6B-BB83-2AB471D2DCE4}" srcOrd="1" destOrd="0" presId="urn:microsoft.com/office/officeart/2018/2/layout/IconVerticalSolidList"/>
    <dgm:cxn modelId="{6EEABEFC-DD32-41BD-875D-E1FF255D3BA6}" type="presParOf" srcId="{6DC1931C-F975-4B21-932F-CA885B9B1CFF}" destId="{F49EC923-0F0D-4CFC-A89C-80ABE4F03032}" srcOrd="2" destOrd="0" presId="urn:microsoft.com/office/officeart/2018/2/layout/IconVerticalSolidList"/>
    <dgm:cxn modelId="{88B8B36C-D54C-42B9-A8C6-55380175CB83}" type="presParOf" srcId="{6DC1931C-F975-4B21-932F-CA885B9B1CFF}" destId="{DE582AE3-CAA6-4A09-9ACF-541CF0872E0B}" srcOrd="3" destOrd="0" presId="urn:microsoft.com/office/officeart/2018/2/layout/IconVerticalSolidList"/>
    <dgm:cxn modelId="{38328C90-2DBD-490D-AF44-1EE7E95BC719}" type="presParOf" srcId="{7DB15628-E556-495A-B737-D613B2CC788C}" destId="{A970CE40-7CEE-4A40-837C-062F0EBFD126}" srcOrd="1" destOrd="0" presId="urn:microsoft.com/office/officeart/2018/2/layout/IconVerticalSolidList"/>
    <dgm:cxn modelId="{D5CE2208-9517-49F9-B6D8-84CA74D32713}" type="presParOf" srcId="{7DB15628-E556-495A-B737-D613B2CC788C}" destId="{637E3C2A-59E6-4265-A3FD-E6BEFC7B1858}" srcOrd="2" destOrd="0" presId="urn:microsoft.com/office/officeart/2018/2/layout/IconVerticalSolidList"/>
    <dgm:cxn modelId="{49CBFF40-D646-4C83-95B6-F198C8DC3698}" type="presParOf" srcId="{637E3C2A-59E6-4265-A3FD-E6BEFC7B1858}" destId="{3847EF45-4063-4B3A-AD7F-39ADE931BF5E}" srcOrd="0" destOrd="0" presId="urn:microsoft.com/office/officeart/2018/2/layout/IconVerticalSolidList"/>
    <dgm:cxn modelId="{09FE9876-E46F-4EBD-8462-5C7DFEA31BAB}" type="presParOf" srcId="{637E3C2A-59E6-4265-A3FD-E6BEFC7B1858}" destId="{48DEF8A3-74F8-475E-A0D1-29D8983DE7EC}" srcOrd="1" destOrd="0" presId="urn:microsoft.com/office/officeart/2018/2/layout/IconVerticalSolidList"/>
    <dgm:cxn modelId="{6CB00B78-7E92-4067-BBB8-AC12A13FF525}" type="presParOf" srcId="{637E3C2A-59E6-4265-A3FD-E6BEFC7B1858}" destId="{5ED2FE40-3989-41BF-8C0D-268C3B7F26EF}" srcOrd="2" destOrd="0" presId="urn:microsoft.com/office/officeart/2018/2/layout/IconVerticalSolidList"/>
    <dgm:cxn modelId="{27AFADA0-B72B-44AC-B13C-7940C7EF5829}" type="presParOf" srcId="{637E3C2A-59E6-4265-A3FD-E6BEFC7B1858}" destId="{947D6AE2-A295-42AE-82E5-F983CDE934B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EB645-4B79-4A95-80F4-DC2CE34D2BFB}">
      <dsp:nvSpPr>
        <dsp:cNvPr id="0" name=""/>
        <dsp:cNvSpPr/>
      </dsp:nvSpPr>
      <dsp:spPr>
        <a:xfrm>
          <a:off x="785" y="0"/>
          <a:ext cx="3182540" cy="378608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844550">
            <a:lnSpc>
              <a:spcPct val="90000"/>
            </a:lnSpc>
            <a:spcBef>
              <a:spcPct val="0"/>
            </a:spcBef>
            <a:spcAft>
              <a:spcPct val="35000"/>
            </a:spcAft>
            <a:buNone/>
          </a:pPr>
          <a:r>
            <a:rPr lang="en-US" sz="1900" kern="1200"/>
            <a:t>A VPC spans all the Availability Zones in the region. After creating a VPC, you can add one or more subnets in each Availability Zone. </a:t>
          </a:r>
        </a:p>
      </dsp:txBody>
      <dsp:txXfrm>
        <a:off x="785" y="1514431"/>
        <a:ext cx="3182540" cy="2271648"/>
      </dsp:txXfrm>
    </dsp:sp>
    <dsp:sp modelId="{B8E520EB-7156-4019-81F3-15D0729B9CDC}">
      <dsp:nvSpPr>
        <dsp:cNvPr id="0" name=""/>
        <dsp:cNvSpPr/>
      </dsp:nvSpPr>
      <dsp:spPr>
        <a:xfrm>
          <a:off x="785" y="0"/>
          <a:ext cx="3182540" cy="151443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85" y="0"/>
        <a:ext cx="3182540" cy="1514432"/>
      </dsp:txXfrm>
    </dsp:sp>
    <dsp:sp modelId="{7766954F-85FC-4395-8465-27E44438DFC3}">
      <dsp:nvSpPr>
        <dsp:cNvPr id="0" name=""/>
        <dsp:cNvSpPr/>
      </dsp:nvSpPr>
      <dsp:spPr>
        <a:xfrm>
          <a:off x="3437929" y="0"/>
          <a:ext cx="3182540" cy="378608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844550">
            <a:lnSpc>
              <a:spcPct val="90000"/>
            </a:lnSpc>
            <a:spcBef>
              <a:spcPct val="0"/>
            </a:spcBef>
            <a:spcAft>
              <a:spcPct val="35000"/>
            </a:spcAft>
            <a:buNone/>
          </a:pPr>
          <a:r>
            <a:rPr lang="en-US" sz="1900" kern="1200" dirty="0">
              <a:latin typeface="Indie Flower" panose="02000000000000000000" pitchFamily="2" charset="0"/>
            </a:rPr>
            <a:t>VPC allows bridging with an onsite IT infrastructure with an encrypted VPN connection with an extra charge per VPN Connection-hour.</a:t>
          </a:r>
          <a:endParaRPr lang="en-US" sz="1900" kern="1200" dirty="0"/>
        </a:p>
      </dsp:txBody>
      <dsp:txXfrm>
        <a:off x="3437929" y="1514431"/>
        <a:ext cx="3182540" cy="2271648"/>
      </dsp:txXfrm>
    </dsp:sp>
    <dsp:sp modelId="{5F671A44-0C95-4E5F-A9DF-10E56D51CDAD}">
      <dsp:nvSpPr>
        <dsp:cNvPr id="0" name=""/>
        <dsp:cNvSpPr/>
      </dsp:nvSpPr>
      <dsp:spPr>
        <a:xfrm>
          <a:off x="3437929" y="0"/>
          <a:ext cx="3182540" cy="151443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37929" y="0"/>
        <a:ext cx="3182540" cy="1514432"/>
      </dsp:txXfrm>
    </dsp:sp>
    <dsp:sp modelId="{B91776DE-A35F-4344-96C7-6F4643073D98}">
      <dsp:nvSpPr>
        <dsp:cNvPr id="0" name=""/>
        <dsp:cNvSpPr/>
      </dsp:nvSpPr>
      <dsp:spPr>
        <a:xfrm>
          <a:off x="6875073" y="0"/>
          <a:ext cx="3182540" cy="378608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844550">
            <a:lnSpc>
              <a:spcPct val="90000"/>
            </a:lnSpc>
            <a:spcBef>
              <a:spcPct val="0"/>
            </a:spcBef>
            <a:spcAft>
              <a:spcPct val="35000"/>
            </a:spcAft>
            <a:buNone/>
          </a:pPr>
          <a:r>
            <a:rPr lang="en-US" sz="1900" kern="1200">
              <a:latin typeface="Indie Flower" panose="02000000000000000000" pitchFamily="2" charset="0"/>
            </a:rPr>
            <a:t>There is no additional charge for using Amazon Virtual Private Cloud, aside from the normal Amazon EC2 usage charges.</a:t>
          </a:r>
        </a:p>
      </dsp:txBody>
      <dsp:txXfrm>
        <a:off x="6875073" y="1514431"/>
        <a:ext cx="3182540" cy="2271648"/>
      </dsp:txXfrm>
    </dsp:sp>
    <dsp:sp modelId="{A3E42A8B-C6EF-4DEB-B638-CCF24030454C}">
      <dsp:nvSpPr>
        <dsp:cNvPr id="0" name=""/>
        <dsp:cNvSpPr/>
      </dsp:nvSpPr>
      <dsp:spPr>
        <a:xfrm>
          <a:off x="6875073" y="0"/>
          <a:ext cx="3182540" cy="151443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875073" y="0"/>
        <a:ext cx="3182540" cy="1514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B7BEF-17F5-47FA-A7E4-AEA52A6FE8BF}">
      <dsp:nvSpPr>
        <dsp:cNvPr id="0" name=""/>
        <dsp:cNvSpPr/>
      </dsp:nvSpPr>
      <dsp:spPr>
        <a:xfrm>
          <a:off x="1760759" y="1128823"/>
          <a:ext cx="1503243" cy="150324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556CF-BF33-40AB-B7AD-B6B8E1608DFD}">
      <dsp:nvSpPr>
        <dsp:cNvPr id="0" name=""/>
        <dsp:cNvSpPr/>
      </dsp:nvSpPr>
      <dsp:spPr>
        <a:xfrm>
          <a:off x="1482671" y="1103965"/>
          <a:ext cx="871880" cy="871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85783-30E4-4B36-AAA3-949B6783BA29}">
      <dsp:nvSpPr>
        <dsp:cNvPr id="0" name=""/>
        <dsp:cNvSpPr/>
      </dsp:nvSpPr>
      <dsp:spPr>
        <a:xfrm>
          <a:off x="2707390" y="788279"/>
          <a:ext cx="5879671" cy="1503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GB" sz="2300" kern="1200" dirty="0"/>
            <a:t>A subnet, shorthand for subnetwork, is a sub-section of a network. Generally, a subnet includes all of the computers in a specific location.</a:t>
          </a:r>
          <a:endParaRPr lang="en-US" sz="2300" kern="1200" dirty="0"/>
        </a:p>
      </dsp:txBody>
      <dsp:txXfrm>
        <a:off x="2707390" y="788279"/>
        <a:ext cx="5879671" cy="1503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F7B0B-E6A6-4BFC-A748-EC88F8CC6EBB}">
      <dsp:nvSpPr>
        <dsp:cNvPr id="0" name=""/>
        <dsp:cNvSpPr/>
      </dsp:nvSpPr>
      <dsp:spPr>
        <a:xfrm>
          <a:off x="0" y="0"/>
          <a:ext cx="3143249" cy="3786080"/>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060" tIns="330200" rIns="245060" bIns="330200" numCol="1" spcCol="1270" anchor="t" anchorCtr="0">
          <a:noAutofit/>
        </a:bodyPr>
        <a:lstStyle/>
        <a:p>
          <a:pPr marL="0" lvl="0" indent="0" algn="l" defTabSz="1022350">
            <a:lnSpc>
              <a:spcPct val="90000"/>
            </a:lnSpc>
            <a:spcBef>
              <a:spcPct val="0"/>
            </a:spcBef>
            <a:spcAft>
              <a:spcPct val="35000"/>
            </a:spcAft>
            <a:buNone/>
          </a:pPr>
          <a:r>
            <a:rPr lang="en-US" sz="2300" kern="1200" dirty="0"/>
            <a:t>Specify the CIDR block for the subnet, which is a subset of the VPC CIDR block. </a:t>
          </a:r>
        </a:p>
      </dsp:txBody>
      <dsp:txXfrm>
        <a:off x="0" y="1438710"/>
        <a:ext cx="3143249" cy="2271648"/>
      </dsp:txXfrm>
    </dsp:sp>
    <dsp:sp modelId="{BADA0C76-4507-4AE4-A498-B210C263EB73}">
      <dsp:nvSpPr>
        <dsp:cNvPr id="0" name=""/>
        <dsp:cNvSpPr/>
      </dsp:nvSpPr>
      <dsp:spPr>
        <a:xfrm>
          <a:off x="1003712" y="378607"/>
          <a:ext cx="1135824" cy="1135824"/>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553" tIns="12700" rIns="8855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70050" y="544945"/>
        <a:ext cx="803148" cy="803148"/>
      </dsp:txXfrm>
    </dsp:sp>
    <dsp:sp modelId="{9CD425D7-8E0D-465B-B6DB-63A403A77418}">
      <dsp:nvSpPr>
        <dsp:cNvPr id="0" name=""/>
        <dsp:cNvSpPr/>
      </dsp:nvSpPr>
      <dsp:spPr>
        <a:xfrm>
          <a:off x="0" y="3786008"/>
          <a:ext cx="3143249" cy="72"/>
        </a:xfrm>
        <a:prstGeom prst="rect">
          <a:avLst/>
        </a:prstGeom>
        <a:solidFill>
          <a:schemeClr val="accent2">
            <a:hueOff val="298791"/>
            <a:satOff val="-1763"/>
            <a:lumOff val="-78"/>
            <a:alphaOff val="0"/>
          </a:schemeClr>
        </a:solidFill>
        <a:ln w="15875" cap="flat" cmpd="sng" algn="ctr">
          <a:solidFill>
            <a:schemeClr val="accent2">
              <a:hueOff val="298791"/>
              <a:satOff val="-1763"/>
              <a:lumOff val="-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EEFA1-C681-458A-AC1E-217BA5D289B3}">
      <dsp:nvSpPr>
        <dsp:cNvPr id="0" name=""/>
        <dsp:cNvSpPr/>
      </dsp:nvSpPr>
      <dsp:spPr>
        <a:xfrm>
          <a:off x="3457574" y="0"/>
          <a:ext cx="3143249" cy="3786080"/>
        </a:xfrm>
        <a:prstGeom prst="rect">
          <a:avLst/>
        </a:prstGeom>
        <a:solidFill>
          <a:schemeClr val="accent2">
            <a:tint val="40000"/>
            <a:alpha val="90000"/>
            <a:hueOff val="905698"/>
            <a:satOff val="-3852"/>
            <a:lumOff val="-310"/>
            <a:alphaOff val="0"/>
          </a:schemeClr>
        </a:solidFill>
        <a:ln w="15875" cap="flat" cmpd="sng" algn="ctr">
          <a:solidFill>
            <a:schemeClr val="accent2">
              <a:tint val="40000"/>
              <a:alpha val="90000"/>
              <a:hueOff val="905698"/>
              <a:satOff val="-3852"/>
              <a:lumOff val="-3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060" tIns="330200" rIns="245060" bIns="330200" numCol="1" spcCol="1270" anchor="t" anchorCtr="0">
          <a:noAutofit/>
        </a:bodyPr>
        <a:lstStyle/>
        <a:p>
          <a:pPr marL="0" lvl="0" indent="0" algn="l" defTabSz="1022350">
            <a:lnSpc>
              <a:spcPct val="90000"/>
            </a:lnSpc>
            <a:spcBef>
              <a:spcPct val="0"/>
            </a:spcBef>
            <a:spcAft>
              <a:spcPct val="35000"/>
            </a:spcAft>
            <a:buNone/>
          </a:pPr>
          <a:r>
            <a:rPr lang="en-US" sz="2300" kern="1200" dirty="0"/>
            <a:t>Each subnet </a:t>
          </a:r>
          <a:r>
            <a:rPr lang="en-US" sz="2300" b="1" kern="1200" dirty="0"/>
            <a:t>must</a:t>
          </a:r>
          <a:r>
            <a:rPr lang="en-US" sz="2300" kern="1200" dirty="0"/>
            <a:t> reside entirely within one Availability Zone and </a:t>
          </a:r>
          <a:r>
            <a:rPr lang="en-US" sz="2300" b="1" kern="1200" dirty="0"/>
            <a:t>cannot</a:t>
          </a:r>
          <a:r>
            <a:rPr lang="en-US" sz="2300" kern="1200" dirty="0"/>
            <a:t> span zones.</a:t>
          </a:r>
        </a:p>
      </dsp:txBody>
      <dsp:txXfrm>
        <a:off x="3457574" y="1438710"/>
        <a:ext cx="3143249" cy="2271648"/>
      </dsp:txXfrm>
    </dsp:sp>
    <dsp:sp modelId="{4CD10B43-50F7-4DE4-8649-EE5AA73D358B}">
      <dsp:nvSpPr>
        <dsp:cNvPr id="0" name=""/>
        <dsp:cNvSpPr/>
      </dsp:nvSpPr>
      <dsp:spPr>
        <a:xfrm>
          <a:off x="4461287" y="378607"/>
          <a:ext cx="1135824" cy="1135824"/>
        </a:xfrm>
        <a:prstGeom prst="ellipse">
          <a:avLst/>
        </a:prstGeom>
        <a:solidFill>
          <a:schemeClr val="accent2">
            <a:hueOff val="597581"/>
            <a:satOff val="-3527"/>
            <a:lumOff val="-156"/>
            <a:alphaOff val="0"/>
          </a:schemeClr>
        </a:solidFill>
        <a:ln w="15875" cap="flat" cmpd="sng" algn="ctr">
          <a:solidFill>
            <a:schemeClr val="accent2">
              <a:hueOff val="597581"/>
              <a:satOff val="-3527"/>
              <a:lumOff val="-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553" tIns="12700" rIns="8855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627625" y="544945"/>
        <a:ext cx="803148" cy="803148"/>
      </dsp:txXfrm>
    </dsp:sp>
    <dsp:sp modelId="{9087A62B-603F-4054-B972-5EF409A581C3}">
      <dsp:nvSpPr>
        <dsp:cNvPr id="0" name=""/>
        <dsp:cNvSpPr/>
      </dsp:nvSpPr>
      <dsp:spPr>
        <a:xfrm>
          <a:off x="3457574" y="3786008"/>
          <a:ext cx="3143249" cy="72"/>
        </a:xfrm>
        <a:prstGeom prst="rect">
          <a:avLst/>
        </a:prstGeom>
        <a:solidFill>
          <a:schemeClr val="accent2">
            <a:hueOff val="896372"/>
            <a:satOff val="-5290"/>
            <a:lumOff val="-235"/>
            <a:alphaOff val="0"/>
          </a:schemeClr>
        </a:solidFill>
        <a:ln w="15875" cap="flat" cmpd="sng" algn="ctr">
          <a:solidFill>
            <a:schemeClr val="accent2">
              <a:hueOff val="896372"/>
              <a:satOff val="-5290"/>
              <a:lumOff val="-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0FD032-9F3A-4787-B174-65E16D850E65}">
      <dsp:nvSpPr>
        <dsp:cNvPr id="0" name=""/>
        <dsp:cNvSpPr/>
      </dsp:nvSpPr>
      <dsp:spPr>
        <a:xfrm>
          <a:off x="6915149" y="0"/>
          <a:ext cx="3143249" cy="3786080"/>
        </a:xfrm>
        <a:prstGeom prst="rect">
          <a:avLst/>
        </a:prstGeom>
        <a:solidFill>
          <a:schemeClr val="accent2">
            <a:tint val="40000"/>
            <a:alpha val="90000"/>
            <a:hueOff val="1811395"/>
            <a:satOff val="-7703"/>
            <a:lumOff val="-620"/>
            <a:alphaOff val="0"/>
          </a:schemeClr>
        </a:solidFill>
        <a:ln w="15875" cap="flat" cmpd="sng" algn="ctr">
          <a:solidFill>
            <a:schemeClr val="accent2">
              <a:tint val="40000"/>
              <a:alpha val="90000"/>
              <a:hueOff val="1811395"/>
              <a:satOff val="-7703"/>
              <a:lumOff val="-6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5060" tIns="330200" rIns="245060" bIns="330200" numCol="1" spcCol="1270" anchor="t" anchorCtr="0">
          <a:noAutofit/>
        </a:bodyPr>
        <a:lstStyle/>
        <a:p>
          <a:pPr marL="0" lvl="0" indent="0" algn="l" defTabSz="1022350">
            <a:lnSpc>
              <a:spcPct val="90000"/>
            </a:lnSpc>
            <a:spcBef>
              <a:spcPct val="0"/>
            </a:spcBef>
            <a:spcAft>
              <a:spcPct val="35000"/>
            </a:spcAft>
            <a:buNone/>
          </a:pPr>
          <a:r>
            <a:rPr lang="en-US" sz="2300" kern="1200" dirty="0"/>
            <a:t>Assign a unique tag to each subnet. </a:t>
          </a:r>
          <a:endParaRPr lang="en-US" sz="2300" kern="1200" dirty="0">
            <a:latin typeface="Indie Flower" panose="02000000000000000000" pitchFamily="2" charset="0"/>
          </a:endParaRPr>
        </a:p>
      </dsp:txBody>
      <dsp:txXfrm>
        <a:off x="6915149" y="1438710"/>
        <a:ext cx="3143249" cy="2271648"/>
      </dsp:txXfrm>
    </dsp:sp>
    <dsp:sp modelId="{50BA1694-5A1A-4E96-803D-9D44589BF43B}">
      <dsp:nvSpPr>
        <dsp:cNvPr id="0" name=""/>
        <dsp:cNvSpPr/>
      </dsp:nvSpPr>
      <dsp:spPr>
        <a:xfrm>
          <a:off x="7918862" y="378607"/>
          <a:ext cx="1135824" cy="1135824"/>
        </a:xfrm>
        <a:prstGeom prst="ellipse">
          <a:avLst/>
        </a:prstGeom>
        <a:solidFill>
          <a:schemeClr val="accent2">
            <a:hueOff val="1195162"/>
            <a:satOff val="-7054"/>
            <a:lumOff val="-313"/>
            <a:alphaOff val="0"/>
          </a:schemeClr>
        </a:solidFill>
        <a:ln w="15875" cap="flat" cmpd="sng" algn="ctr">
          <a:solidFill>
            <a:schemeClr val="accent2">
              <a:hueOff val="1195162"/>
              <a:satOff val="-7054"/>
              <a:lumOff val="-31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553" tIns="12700" rIns="8855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85200" y="544945"/>
        <a:ext cx="803148" cy="803148"/>
      </dsp:txXfrm>
    </dsp:sp>
    <dsp:sp modelId="{6D65A881-023A-4207-ACDB-46E84E19836F}">
      <dsp:nvSpPr>
        <dsp:cNvPr id="0" name=""/>
        <dsp:cNvSpPr/>
      </dsp:nvSpPr>
      <dsp:spPr>
        <a:xfrm>
          <a:off x="6915149" y="3786008"/>
          <a:ext cx="3143249" cy="72"/>
        </a:xfrm>
        <a:prstGeom prst="rect">
          <a:avLst/>
        </a:prstGeom>
        <a:solidFill>
          <a:schemeClr val="accent2">
            <a:hueOff val="1493953"/>
            <a:satOff val="-8817"/>
            <a:lumOff val="-391"/>
            <a:alphaOff val="0"/>
          </a:schemeClr>
        </a:solidFill>
        <a:ln w="15875" cap="flat" cmpd="sng" algn="ctr">
          <a:solidFill>
            <a:schemeClr val="accent2">
              <a:hueOff val="1493953"/>
              <a:satOff val="-8817"/>
              <a:lumOff val="-39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C24CC3-5A27-4FB7-848F-26D56630C72B}">
      <dsp:nvSpPr>
        <dsp:cNvPr id="0" name=""/>
        <dsp:cNvSpPr/>
      </dsp:nvSpPr>
      <dsp:spPr>
        <a:xfrm>
          <a:off x="0" y="820856"/>
          <a:ext cx="6910387" cy="15154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E7AB7E-6A1F-44FA-9FB0-21DD13F29C8D}">
      <dsp:nvSpPr>
        <dsp:cNvPr id="0" name=""/>
        <dsp:cNvSpPr/>
      </dsp:nvSpPr>
      <dsp:spPr>
        <a:xfrm>
          <a:off x="458416" y="1161827"/>
          <a:ext cx="833485" cy="8334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8166F1-BCA0-48C8-AC0F-E806223FBD16}">
      <dsp:nvSpPr>
        <dsp:cNvPr id="0" name=""/>
        <dsp:cNvSpPr/>
      </dsp:nvSpPr>
      <dsp:spPr>
        <a:xfrm>
          <a:off x="1750318" y="820856"/>
          <a:ext cx="5160068" cy="151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383" tIns="160383" rIns="160383" bIns="160383" numCol="1" spcCol="1270" anchor="ctr" anchorCtr="0">
          <a:noAutofit/>
        </a:bodyPr>
        <a:lstStyle/>
        <a:p>
          <a:pPr marL="0" lvl="0" indent="0" algn="l" defTabSz="844550">
            <a:lnSpc>
              <a:spcPct val="90000"/>
            </a:lnSpc>
            <a:spcBef>
              <a:spcPct val="0"/>
            </a:spcBef>
            <a:spcAft>
              <a:spcPct val="35000"/>
            </a:spcAft>
            <a:buNone/>
          </a:pPr>
          <a:r>
            <a:rPr lang="en-US" sz="1900" kern="1200"/>
            <a:t>Each subnet must be associated with a route table, which specifies the allowed routes for outbound traffic leaving the subnet. </a:t>
          </a:r>
        </a:p>
      </dsp:txBody>
      <dsp:txXfrm>
        <a:off x="1750318" y="820856"/>
        <a:ext cx="5160068" cy="1515427"/>
      </dsp:txXfrm>
    </dsp:sp>
    <dsp:sp modelId="{E233F9F0-0A49-49F3-B37A-77CDBC013CED}">
      <dsp:nvSpPr>
        <dsp:cNvPr id="0" name=""/>
        <dsp:cNvSpPr/>
      </dsp:nvSpPr>
      <dsp:spPr>
        <a:xfrm>
          <a:off x="0" y="2715140"/>
          <a:ext cx="6910387" cy="15154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89853B-0CBC-4D37-A2BE-8A924A821103}">
      <dsp:nvSpPr>
        <dsp:cNvPr id="0" name=""/>
        <dsp:cNvSpPr/>
      </dsp:nvSpPr>
      <dsp:spPr>
        <a:xfrm>
          <a:off x="458416" y="3056112"/>
          <a:ext cx="833485" cy="8334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26F59C-B25E-4B84-8854-4ADD1142A75B}">
      <dsp:nvSpPr>
        <dsp:cNvPr id="0" name=""/>
        <dsp:cNvSpPr/>
      </dsp:nvSpPr>
      <dsp:spPr>
        <a:xfrm>
          <a:off x="1750318" y="2715140"/>
          <a:ext cx="5160068" cy="151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383" tIns="160383" rIns="160383" bIns="160383" numCol="1" spcCol="1270" anchor="ctr" anchorCtr="0">
          <a:noAutofit/>
        </a:bodyPr>
        <a:lstStyle/>
        <a:p>
          <a:pPr marL="0" lvl="0" indent="0" algn="l" defTabSz="844550">
            <a:lnSpc>
              <a:spcPct val="90000"/>
            </a:lnSpc>
            <a:spcBef>
              <a:spcPct val="0"/>
            </a:spcBef>
            <a:spcAft>
              <a:spcPct val="35000"/>
            </a:spcAft>
            <a:buNone/>
          </a:pPr>
          <a:r>
            <a:rPr lang="en-US" sz="1900" kern="1200"/>
            <a:t>Every subnet that you create is automatically associated with the main route table for the VPC. You can change the association, and you can change the contents of the main route table.</a:t>
          </a:r>
        </a:p>
      </dsp:txBody>
      <dsp:txXfrm>
        <a:off x="1750318" y="2715140"/>
        <a:ext cx="5160068" cy="15154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6EB3D-27A2-42F4-92A8-8D36AA6BF433}">
      <dsp:nvSpPr>
        <dsp:cNvPr id="0" name=""/>
        <dsp:cNvSpPr/>
      </dsp:nvSpPr>
      <dsp:spPr>
        <a:xfrm>
          <a:off x="0" y="918556"/>
          <a:ext cx="7334001" cy="16957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0FFF1F-F6E3-4B6B-BB83-2AB471D2DCE4}">
      <dsp:nvSpPr>
        <dsp:cNvPr id="0" name=""/>
        <dsp:cNvSpPr/>
      </dsp:nvSpPr>
      <dsp:spPr>
        <a:xfrm>
          <a:off x="512978" y="1300110"/>
          <a:ext cx="932687" cy="932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582AE3-CAA6-4A09-9ACF-541CF0872E0B}">
      <dsp:nvSpPr>
        <dsp:cNvPr id="0" name=""/>
        <dsp:cNvSpPr/>
      </dsp:nvSpPr>
      <dsp:spPr>
        <a:xfrm>
          <a:off x="1958644" y="918556"/>
          <a:ext cx="5375356" cy="169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472" tIns="179472" rIns="179472" bIns="179472" numCol="1" spcCol="1270" anchor="ctr" anchorCtr="0">
          <a:noAutofit/>
        </a:bodyPr>
        <a:lstStyle/>
        <a:p>
          <a:pPr marL="0" lvl="0" indent="0" algn="l" defTabSz="622300">
            <a:lnSpc>
              <a:spcPct val="100000"/>
            </a:lnSpc>
            <a:spcBef>
              <a:spcPct val="0"/>
            </a:spcBef>
            <a:spcAft>
              <a:spcPct val="35000"/>
            </a:spcAft>
            <a:buNone/>
          </a:pPr>
          <a:r>
            <a:rPr lang="en-US" sz="1400" kern="1200"/>
            <a:t>SECURITY GROUPS - Control inbound and outbound traffic for your instances .acts as a virtual firewall for your instance to control inbound and outbound traffic. When you launch an instance in a VPC, you can assign up to five security groups to the instance. This is the firewall/security layer on the instance/server level </a:t>
          </a:r>
        </a:p>
      </dsp:txBody>
      <dsp:txXfrm>
        <a:off x="1958644" y="918556"/>
        <a:ext cx="5375356" cy="1695796"/>
      </dsp:txXfrm>
    </dsp:sp>
    <dsp:sp modelId="{3847EF45-4063-4B3A-AD7F-39ADE931BF5E}">
      <dsp:nvSpPr>
        <dsp:cNvPr id="0" name=""/>
        <dsp:cNvSpPr/>
      </dsp:nvSpPr>
      <dsp:spPr>
        <a:xfrm>
          <a:off x="0" y="3038301"/>
          <a:ext cx="7334001" cy="16957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DEF8A3-74F8-475E-A0D1-29D8983DE7EC}">
      <dsp:nvSpPr>
        <dsp:cNvPr id="0" name=""/>
        <dsp:cNvSpPr/>
      </dsp:nvSpPr>
      <dsp:spPr>
        <a:xfrm>
          <a:off x="512978" y="3419855"/>
          <a:ext cx="932687" cy="932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7D6AE2-A295-42AE-82E5-F983CDE934BE}">
      <dsp:nvSpPr>
        <dsp:cNvPr id="0" name=""/>
        <dsp:cNvSpPr/>
      </dsp:nvSpPr>
      <dsp:spPr>
        <a:xfrm>
          <a:off x="1958644" y="3038301"/>
          <a:ext cx="5375356" cy="169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472" tIns="179472" rIns="179472" bIns="179472" numCol="1" spcCol="1270" anchor="ctr" anchorCtr="0">
          <a:noAutofit/>
        </a:bodyPr>
        <a:lstStyle/>
        <a:p>
          <a:pPr marL="0" lvl="0" indent="0" algn="l" defTabSz="622300">
            <a:lnSpc>
              <a:spcPct val="100000"/>
            </a:lnSpc>
            <a:spcBef>
              <a:spcPct val="0"/>
            </a:spcBef>
            <a:spcAft>
              <a:spcPct val="35000"/>
            </a:spcAft>
            <a:buNone/>
          </a:pPr>
          <a:r>
            <a:rPr lang="en-US" sz="1400" kern="1200" dirty="0"/>
            <a:t>NACLs (Network Access Control Lists control) - Inbound and outbound traffic for your subnets. This is the firewall/security layer on the subnet level.</a:t>
          </a:r>
        </a:p>
      </dsp:txBody>
      <dsp:txXfrm>
        <a:off x="1958644" y="3038301"/>
        <a:ext cx="5375356" cy="169579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731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6/16/2022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6329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6/16/2022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0710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6/16/2022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3570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6/16/2022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5177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5213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5085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645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226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743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5158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40960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3114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6/16/2022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422022"/>
      </p:ext>
    </p:extLst>
  </p:cSld>
  <p:clrMap bg1="lt1" tx1="dk1" bg2="lt2" tx2="dk2" accent1="accent1" accent2="accent2" accent3="accent3" accent4="accent4" accent5="accent5" accent6="accent6" hlink="hlink" folHlink="folHlink"/>
  <p:sldLayoutIdLst>
    <p:sldLayoutId id="2147483734" r:id="rId1"/>
    <p:sldLayoutId id="2147483715" r:id="rId2"/>
    <p:sldLayoutId id="2147483716" r:id="rId3"/>
    <p:sldLayoutId id="2147483717" r:id="rId4"/>
    <p:sldLayoutId id="2147483733" r:id="rId5"/>
    <p:sldLayoutId id="2147483718" r:id="rId6"/>
    <p:sldLayoutId id="2147483719" r:id="rId7"/>
    <p:sldLayoutId id="2147483720" r:id="rId8"/>
    <p:sldLayoutId id="2147483723" r:id="rId9"/>
    <p:sldLayoutId id="2147483732" r:id="rId10"/>
    <p:sldLayoutId id="2147483722"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6/16/2022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34176394"/>
      </p:ext>
    </p:extLst>
  </p:cSld>
  <p:clrMap bg1="lt1" tx1="dk1" bg2="lt2" tx2="dk2" accent1="accent1" accent2="accent2" accent3="accent3" accent4="accent4" accent5="accent5" accent6="accent6" hlink="hlink" folHlink="folHlink"/>
  <p:sldLayoutIdLst>
    <p:sldLayoutId id="2147483721" r:id="rId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6/16/2022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1416274"/>
      </p:ext>
    </p:extLst>
  </p:cSld>
  <p:clrMap bg1="lt1" tx1="dk1" bg2="lt2" tx2="dk2" accent1="accent1" accent2="accent2" accent3="accent3" accent4="accent4" accent5="accent5" accent6="accent6" hlink="hlink" folHlink="folHlink"/>
  <p:sldLayoutIdLst>
    <p:sldLayoutId id="2147483714" r:id="rId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aws.amazon.com/cloudtrai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kenscourses.com/tc1019fall2016/syndicated/thank-you-apis/" TargetMode="Externa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creativecommons.org/licenses/by-nc-sa/3.0/" TargetMode="External"/><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olorful&#10;&#10;Description automatically generated">
            <a:extLst>
              <a:ext uri="{FF2B5EF4-FFF2-40B4-BE49-F238E27FC236}">
                <a16:creationId xmlns:a16="http://schemas.microsoft.com/office/drawing/2014/main" id="{49D801ED-F5AC-4C1B-AD0C-2D3C9FAC47FB}"/>
              </a:ext>
            </a:extLst>
          </p:cNvPr>
          <p:cNvPicPr>
            <a:picLocks noChangeAspect="1"/>
          </p:cNvPicPr>
          <p:nvPr/>
        </p:nvPicPr>
        <p:blipFill rotWithShape="1">
          <a:blip r:embed="rId2">
            <a:alphaModFix amt="35000"/>
          </a:blip>
          <a:srcRect t="13467" b="2264"/>
          <a:stretch/>
        </p:blipFill>
        <p:spPr>
          <a:xfrm>
            <a:off x="20" y="10"/>
            <a:ext cx="12191980" cy="6857990"/>
          </a:xfrm>
          <a:prstGeom prst="rect">
            <a:avLst/>
          </a:prstGeom>
        </p:spPr>
      </p:pic>
      <p:sp>
        <p:nvSpPr>
          <p:cNvPr id="2" name="Title 1">
            <a:extLst>
              <a:ext uri="{FF2B5EF4-FFF2-40B4-BE49-F238E27FC236}">
                <a16:creationId xmlns:a16="http://schemas.microsoft.com/office/drawing/2014/main" id="{D83AB365-3D00-4560-9C97-D85676160139}"/>
              </a:ext>
            </a:extLst>
          </p:cNvPr>
          <p:cNvSpPr>
            <a:spLocks noGrp="1"/>
          </p:cNvSpPr>
          <p:nvPr>
            <p:ph type="ctrTitle"/>
          </p:nvPr>
        </p:nvSpPr>
        <p:spPr>
          <a:xfrm>
            <a:off x="1097280" y="758952"/>
            <a:ext cx="10058400" cy="3566160"/>
          </a:xfrm>
        </p:spPr>
        <p:txBody>
          <a:bodyPr>
            <a:normAutofit/>
          </a:bodyPr>
          <a:lstStyle/>
          <a:p>
            <a:r>
              <a:rPr lang="en-US" dirty="0">
                <a:solidFill>
                  <a:srgbClr val="FFFFFF"/>
                </a:solidFill>
              </a:rPr>
              <a:t>AWS CLOUD PRACTITIONER </a:t>
            </a:r>
            <a:br>
              <a:rPr lang="en-US" dirty="0">
                <a:solidFill>
                  <a:srgbClr val="FFFFFF"/>
                </a:solidFill>
              </a:rPr>
            </a:br>
            <a:r>
              <a:rPr lang="en-US" dirty="0">
                <a:solidFill>
                  <a:srgbClr val="FFFFFF"/>
                </a:solidFill>
              </a:rPr>
              <a:t> </a:t>
            </a:r>
          </a:p>
        </p:txBody>
      </p:sp>
      <p:sp>
        <p:nvSpPr>
          <p:cNvPr id="3" name="Subtitle 2">
            <a:extLst>
              <a:ext uri="{FF2B5EF4-FFF2-40B4-BE49-F238E27FC236}">
                <a16:creationId xmlns:a16="http://schemas.microsoft.com/office/drawing/2014/main" id="{E31D57BD-BB35-4998-9049-8D64DA86CDE5}"/>
              </a:ext>
            </a:extLst>
          </p:cNvPr>
          <p:cNvSpPr>
            <a:spLocks noGrp="1"/>
          </p:cNvSpPr>
          <p:nvPr>
            <p:ph type="subTitle" idx="1"/>
          </p:nvPr>
        </p:nvSpPr>
        <p:spPr>
          <a:xfrm>
            <a:off x="1100051" y="4645152"/>
            <a:ext cx="10058400" cy="1143000"/>
          </a:xfrm>
        </p:spPr>
        <p:txBody>
          <a:bodyPr>
            <a:normAutofit/>
          </a:bodyPr>
          <a:lstStyle/>
          <a:p>
            <a:r>
              <a:rPr lang="en-US" dirty="0">
                <a:solidFill>
                  <a:srgbClr val="FFFFFF"/>
                </a:solidFill>
              </a:rPr>
              <a:t>The Cloudticians org 9</a:t>
            </a:r>
            <a:r>
              <a:rPr lang="en-US" baseline="30000" dirty="0">
                <a:solidFill>
                  <a:srgbClr val="FFFFFF"/>
                </a:solidFill>
              </a:rPr>
              <a:t>TH</a:t>
            </a:r>
            <a:r>
              <a:rPr lang="en-US" dirty="0">
                <a:solidFill>
                  <a:srgbClr val="FFFFFF"/>
                </a:solidFill>
              </a:rPr>
              <a:t> GENERATION TRAINING</a:t>
            </a:r>
          </a:p>
          <a:p>
            <a:r>
              <a:rPr lang="en-US" dirty="0">
                <a:solidFill>
                  <a:srgbClr val="FFFFFF"/>
                </a:solidFill>
              </a:rPr>
              <a:t>LOVE IS WHAT WE DO! DLO</a:t>
            </a:r>
          </a:p>
        </p:txBody>
      </p:sp>
      <p:cxnSp>
        <p:nvCxnSpPr>
          <p:cNvPr id="30" name="Straight Connector 29">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3110979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A14B69-222A-4530-8E43-69E4CD10EDD1}"/>
              </a:ext>
            </a:extLst>
          </p:cNvPr>
          <p:cNvSpPr>
            <a:spLocks noGrp="1"/>
          </p:cNvSpPr>
          <p:nvPr>
            <p:ph type="title"/>
          </p:nvPr>
        </p:nvSpPr>
        <p:spPr>
          <a:xfrm>
            <a:off x="492369" y="605896"/>
            <a:ext cx="3642309" cy="5646208"/>
          </a:xfrm>
        </p:spPr>
        <p:txBody>
          <a:bodyPr anchor="ctr">
            <a:normAutofit/>
          </a:bodyPr>
          <a:lstStyle/>
          <a:p>
            <a:r>
              <a:rPr lang="en-US" sz="4400" dirty="0">
                <a:solidFill>
                  <a:schemeClr val="bg1"/>
                </a:solidFill>
              </a:rPr>
              <a:t>S3 COMPONENTS AND STRUCTURES</a:t>
            </a:r>
          </a:p>
        </p:txBody>
      </p:sp>
      <p:sp>
        <p:nvSpPr>
          <p:cNvPr id="3" name="Content Placeholder 2">
            <a:extLst>
              <a:ext uri="{FF2B5EF4-FFF2-40B4-BE49-F238E27FC236}">
                <a16:creationId xmlns:a16="http://schemas.microsoft.com/office/drawing/2014/main" id="{C5E6CF82-21DF-41A3-9054-FBACDD847047}"/>
              </a:ext>
            </a:extLst>
          </p:cNvPr>
          <p:cNvSpPr>
            <a:spLocks noGrp="1"/>
          </p:cNvSpPr>
          <p:nvPr>
            <p:ph idx="1"/>
          </p:nvPr>
        </p:nvSpPr>
        <p:spPr>
          <a:xfrm>
            <a:off x="4950699" y="815217"/>
            <a:ext cx="6933526" cy="4472878"/>
          </a:xfrm>
        </p:spPr>
        <p:txBody>
          <a:bodyPr anchor="ctr">
            <a:normAutofit fontScale="40000" lnSpcReduction="20000"/>
          </a:bodyPr>
          <a:lstStyle/>
          <a:p>
            <a:r>
              <a:rPr lang="en-US" sz="4400" b="1" dirty="0">
                <a:solidFill>
                  <a:schemeClr val="tx1">
                    <a:lumMod val="85000"/>
                    <a:lumOff val="15000"/>
                  </a:schemeClr>
                </a:solidFill>
              </a:rPr>
              <a:t>Objects</a:t>
            </a:r>
          </a:p>
          <a:p>
            <a:r>
              <a:rPr lang="en-US" sz="4400" dirty="0">
                <a:solidFill>
                  <a:schemeClr val="tx1">
                    <a:lumMod val="85000"/>
                    <a:lumOff val="15000"/>
                  </a:schemeClr>
                </a:solidFill>
              </a:rPr>
              <a:t>(1) Files stored in a bucket are referred to as objects</a:t>
            </a:r>
          </a:p>
          <a:p>
            <a:endParaRPr lang="en-US" sz="4400" dirty="0">
              <a:solidFill>
                <a:schemeClr val="tx1">
                  <a:lumMod val="85000"/>
                  <a:lumOff val="15000"/>
                </a:schemeClr>
              </a:solidFill>
            </a:endParaRPr>
          </a:p>
          <a:p>
            <a:r>
              <a:rPr lang="en-US" sz="4400" b="1" dirty="0">
                <a:solidFill>
                  <a:schemeClr val="tx1">
                    <a:lumMod val="85000"/>
                    <a:lumOff val="15000"/>
                  </a:schemeClr>
                </a:solidFill>
              </a:rPr>
              <a:t>Regions</a:t>
            </a:r>
          </a:p>
          <a:p>
            <a:r>
              <a:rPr lang="en-US" sz="4400" dirty="0">
                <a:solidFill>
                  <a:schemeClr val="tx1">
                    <a:lumMod val="85000"/>
                    <a:lumOff val="15000"/>
                  </a:schemeClr>
                </a:solidFill>
              </a:rPr>
              <a:t>(1) When you create a bucket, you must select a specific region for it to exist in. This means that any data you upload to the S3 bucket will be physically located in a data center in that region</a:t>
            </a:r>
          </a:p>
          <a:p>
            <a:r>
              <a:rPr lang="en-US" sz="4400" dirty="0">
                <a:solidFill>
                  <a:schemeClr val="tx1">
                    <a:lumMod val="85000"/>
                    <a:lumOff val="15000"/>
                  </a:schemeClr>
                </a:solidFill>
              </a:rPr>
              <a:t>(2) Best practice is to select the region that is physically closest to you (to reduce transfer latency)</a:t>
            </a:r>
          </a:p>
          <a:p>
            <a:r>
              <a:rPr lang="en-US" sz="4400" dirty="0">
                <a:solidFill>
                  <a:schemeClr val="tx1">
                    <a:lumMod val="85000"/>
                    <a:lumOff val="15000"/>
                  </a:schemeClr>
                </a:solidFill>
              </a:rPr>
              <a:t>OR</a:t>
            </a:r>
          </a:p>
          <a:p>
            <a:r>
              <a:rPr lang="en-US" sz="4400" dirty="0">
                <a:solidFill>
                  <a:schemeClr val="tx1">
                    <a:lumMod val="85000"/>
                    <a:lumOff val="15000"/>
                  </a:schemeClr>
                </a:solidFill>
              </a:rPr>
              <a:t>(3) If you are serving files to a customer based in a certain area of the world, create the bucket in a region closest to your customers (to reduce latency for your customers)</a:t>
            </a:r>
          </a:p>
        </p:txBody>
      </p:sp>
    </p:spTree>
    <p:extLst>
      <p:ext uri="{BB962C8B-B14F-4D97-AF65-F5344CB8AC3E}">
        <p14:creationId xmlns:p14="http://schemas.microsoft.com/office/powerpoint/2010/main" val="4115970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F5A5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8A3A2F-64ED-4776-A218-FF71804EBC0D}"/>
              </a:ext>
            </a:extLst>
          </p:cNvPr>
          <p:cNvSpPr>
            <a:spLocks noGrp="1"/>
          </p:cNvSpPr>
          <p:nvPr>
            <p:ph type="title"/>
          </p:nvPr>
        </p:nvSpPr>
        <p:spPr>
          <a:xfrm>
            <a:off x="435868" y="640080"/>
            <a:ext cx="4014945" cy="2862699"/>
          </a:xfrm>
        </p:spPr>
        <p:txBody>
          <a:bodyPr vert="horz" lIns="91440" tIns="45720" rIns="91440" bIns="45720" rtlCol="0" anchor="b">
            <a:normAutofit/>
          </a:bodyPr>
          <a:lstStyle/>
          <a:p>
            <a:r>
              <a:rPr lang="en-US" sz="4400" dirty="0">
                <a:solidFill>
                  <a:srgbClr val="FFFFFF"/>
                </a:solidFill>
              </a:rPr>
              <a:t>S3 STROAGE CLASS</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7FAC1E8-6E79-4461-BAA3-885D8F92A790}"/>
              </a:ext>
            </a:extLst>
          </p:cNvPr>
          <p:cNvSpPr>
            <a:spLocks noGrp="1"/>
          </p:cNvSpPr>
          <p:nvPr>
            <p:ph idx="1"/>
          </p:nvPr>
        </p:nvSpPr>
        <p:spPr>
          <a:xfrm>
            <a:off x="4781320" y="286440"/>
            <a:ext cx="6974812" cy="6114360"/>
          </a:xfrm>
        </p:spPr>
        <p:txBody>
          <a:bodyPr>
            <a:normAutofit fontScale="77500" lnSpcReduction="20000"/>
          </a:bodyPr>
          <a:lstStyle/>
          <a:p>
            <a:r>
              <a:rPr lang="en-GB" b="1" dirty="0"/>
              <a:t>What is a storage class?</a:t>
            </a:r>
          </a:p>
          <a:p>
            <a:r>
              <a:rPr lang="en-GB" b="1" dirty="0"/>
              <a:t>1)</a:t>
            </a:r>
            <a:r>
              <a:rPr lang="en-GB" dirty="0"/>
              <a:t> A </a:t>
            </a:r>
            <a:r>
              <a:rPr lang="en-GB" b="1" dirty="0"/>
              <a:t>storage class </a:t>
            </a:r>
            <a:r>
              <a:rPr lang="en-GB" dirty="0"/>
              <a:t>represents the "classification" assigned to each Object in S3.</a:t>
            </a:r>
          </a:p>
          <a:p>
            <a:r>
              <a:rPr lang="en-GB" b="1" dirty="0"/>
              <a:t>Available storage classes include:</a:t>
            </a:r>
          </a:p>
          <a:p>
            <a:pPr>
              <a:buFont typeface="Arial" panose="020B0604020202020204" pitchFamily="34" charset="0"/>
              <a:buChar char="•"/>
            </a:pPr>
            <a:r>
              <a:rPr lang="en-GB" dirty="0"/>
              <a:t>Standard</a:t>
            </a:r>
          </a:p>
          <a:p>
            <a:pPr>
              <a:buFont typeface="Arial" panose="020B0604020202020204" pitchFamily="34" charset="0"/>
              <a:buChar char="•"/>
            </a:pPr>
            <a:r>
              <a:rPr lang="en-GB" dirty="0"/>
              <a:t>Standard-A (Infrequent Access)</a:t>
            </a:r>
          </a:p>
          <a:p>
            <a:pPr>
              <a:buFont typeface="Arial" panose="020B0604020202020204" pitchFamily="34" charset="0"/>
              <a:buChar char="•"/>
            </a:pPr>
            <a:r>
              <a:rPr lang="en-GB" dirty="0"/>
              <a:t>One Zone-IA (Infrequent Access)</a:t>
            </a:r>
          </a:p>
          <a:p>
            <a:pPr>
              <a:buFont typeface="Arial" panose="020B0604020202020204" pitchFamily="34" charset="0"/>
              <a:buChar char="•"/>
            </a:pPr>
            <a:r>
              <a:rPr lang="en-GB" dirty="0"/>
              <a:t>Intelligent-Tiering</a:t>
            </a:r>
          </a:p>
          <a:p>
            <a:pPr>
              <a:buFont typeface="Arial" panose="020B0604020202020204" pitchFamily="34" charset="0"/>
              <a:buChar char="•"/>
            </a:pPr>
            <a:r>
              <a:rPr lang="en-GB" dirty="0"/>
              <a:t>Glacier</a:t>
            </a:r>
          </a:p>
          <a:p>
            <a:r>
              <a:rPr lang="en-GB" b="1" dirty="0"/>
              <a:t>2) </a:t>
            </a:r>
            <a:r>
              <a:rPr lang="en-GB" dirty="0"/>
              <a:t>Each storage class has varying attributes that dictate things like:</a:t>
            </a:r>
          </a:p>
          <a:p>
            <a:pPr>
              <a:buFont typeface="Arial" panose="020B0604020202020204" pitchFamily="34" charset="0"/>
              <a:buChar char="•"/>
            </a:pPr>
            <a:r>
              <a:rPr lang="en-GB" dirty="0"/>
              <a:t>Storage cost</a:t>
            </a:r>
          </a:p>
          <a:p>
            <a:pPr>
              <a:buFont typeface="Arial" panose="020B0604020202020204" pitchFamily="34" charset="0"/>
              <a:buChar char="•"/>
            </a:pPr>
            <a:r>
              <a:rPr lang="en-GB" dirty="0"/>
              <a:t>Object </a:t>
            </a:r>
            <a:r>
              <a:rPr lang="en-GB" b="1" dirty="0"/>
              <a:t>availability</a:t>
            </a:r>
          </a:p>
          <a:p>
            <a:pPr>
              <a:buFont typeface="Arial" panose="020B0604020202020204" pitchFamily="34" charset="0"/>
              <a:buChar char="•"/>
            </a:pPr>
            <a:r>
              <a:rPr lang="en-GB" dirty="0"/>
              <a:t>Object </a:t>
            </a:r>
            <a:r>
              <a:rPr lang="en-GB" b="1" dirty="0"/>
              <a:t>durability</a:t>
            </a:r>
          </a:p>
          <a:p>
            <a:pPr>
              <a:buFont typeface="Arial" panose="020B0604020202020204" pitchFamily="34" charset="0"/>
              <a:buChar char="•"/>
            </a:pPr>
            <a:r>
              <a:rPr lang="en-GB" dirty="0"/>
              <a:t>Frequency of access (to the object)</a:t>
            </a:r>
          </a:p>
          <a:p>
            <a:r>
              <a:rPr lang="en-GB" b="1" dirty="0"/>
              <a:t>3) </a:t>
            </a:r>
            <a:r>
              <a:rPr lang="en-GB" dirty="0"/>
              <a:t>Each object must be assigned a storage class ("'standard“ is the default class)</a:t>
            </a:r>
          </a:p>
          <a:p>
            <a:r>
              <a:rPr lang="en-GB" b="1" dirty="0"/>
              <a:t>4) </a:t>
            </a:r>
            <a:r>
              <a:rPr lang="en-GB" dirty="0"/>
              <a:t>You can change the storage class of an object at any time (for the most</a:t>
            </a:r>
          </a:p>
          <a:p>
            <a:r>
              <a:rPr lang="en-GB" dirty="0"/>
              <a:t>part)</a:t>
            </a:r>
          </a:p>
        </p:txBody>
      </p:sp>
    </p:spTree>
    <p:extLst>
      <p:ext uri="{BB962C8B-B14F-4D97-AF65-F5344CB8AC3E}">
        <p14:creationId xmlns:p14="http://schemas.microsoft.com/office/powerpoint/2010/main" val="593582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74785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5923D0-5A4E-478B-BC20-A18F58F5E654}"/>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S3 STORAGE CLASS</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2B0FD05-8749-4C9C-9BA8-C32F07F53923}"/>
              </a:ext>
            </a:extLst>
          </p:cNvPr>
          <p:cNvSpPr>
            <a:spLocks noGrp="1"/>
          </p:cNvSpPr>
          <p:nvPr>
            <p:ph idx="1"/>
          </p:nvPr>
        </p:nvSpPr>
        <p:spPr>
          <a:xfrm>
            <a:off x="4966869" y="800723"/>
            <a:ext cx="6893355" cy="4799355"/>
          </a:xfrm>
        </p:spPr>
        <p:txBody>
          <a:bodyPr>
            <a:normAutofit fontScale="77500" lnSpcReduction="20000"/>
          </a:bodyPr>
          <a:lstStyle/>
          <a:p>
            <a:r>
              <a:rPr lang="en-GB" b="1" dirty="0"/>
              <a:t>Standard</a:t>
            </a:r>
          </a:p>
          <a:p>
            <a:r>
              <a:rPr lang="en-GB" dirty="0"/>
              <a:t>(1) Designed for general, all-purpose storage.</a:t>
            </a:r>
          </a:p>
          <a:p>
            <a:r>
              <a:rPr lang="en-GB" dirty="0"/>
              <a:t>(2) Is the default storage option.</a:t>
            </a:r>
          </a:p>
          <a:p>
            <a:r>
              <a:rPr lang="en-GB" dirty="0"/>
              <a:t>(3) 99.9999999999% object durability ("eleven nines").</a:t>
            </a:r>
          </a:p>
          <a:p>
            <a:r>
              <a:rPr lang="en-GB" dirty="0"/>
              <a:t>(4) 99.99 object availability.</a:t>
            </a:r>
          </a:p>
          <a:p>
            <a:r>
              <a:rPr lang="en-GB" dirty="0"/>
              <a:t>(5) Is the most expensive storage class.</a:t>
            </a:r>
          </a:p>
          <a:p>
            <a:endParaRPr lang="en-GB" dirty="0"/>
          </a:p>
          <a:p>
            <a:r>
              <a:rPr lang="en-GB" b="1" dirty="0"/>
              <a:t>Standard-IA (Infrequent Access)</a:t>
            </a:r>
          </a:p>
          <a:p>
            <a:r>
              <a:rPr lang="en-GB" dirty="0"/>
              <a:t>(1) Designed for objects that you do not access frequently, but must be</a:t>
            </a:r>
          </a:p>
          <a:p>
            <a:r>
              <a:rPr lang="en-GB" dirty="0"/>
              <a:t>immediately available when accessed. (uses multiple Availability Zones)</a:t>
            </a:r>
          </a:p>
          <a:p>
            <a:r>
              <a:rPr lang="en-GB" dirty="0"/>
              <a:t>(2) 99.999999999% object durability </a:t>
            </a:r>
          </a:p>
          <a:p>
            <a:r>
              <a:rPr lang="en-GB" dirty="0"/>
              <a:t>(3) 99.9 object availability</a:t>
            </a:r>
          </a:p>
          <a:p>
            <a:r>
              <a:rPr lang="en-GB" dirty="0"/>
              <a:t>Standard-IA is less expensive than the standard storage class.</a:t>
            </a:r>
          </a:p>
          <a:p>
            <a:endParaRPr lang="en-US" dirty="0"/>
          </a:p>
        </p:txBody>
      </p:sp>
    </p:spTree>
    <p:extLst>
      <p:ext uri="{BB962C8B-B14F-4D97-AF65-F5344CB8AC3E}">
        <p14:creationId xmlns:p14="http://schemas.microsoft.com/office/powerpoint/2010/main" val="1077360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74785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5923D0-5A4E-478B-BC20-A18F58F5E654}"/>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S3 STORAGE CLASS</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2B0FD05-8749-4C9C-9BA8-C32F07F53923}"/>
              </a:ext>
            </a:extLst>
          </p:cNvPr>
          <p:cNvSpPr>
            <a:spLocks noGrp="1"/>
          </p:cNvSpPr>
          <p:nvPr>
            <p:ph idx="1"/>
          </p:nvPr>
        </p:nvSpPr>
        <p:spPr>
          <a:xfrm>
            <a:off x="4966869" y="800723"/>
            <a:ext cx="6893355" cy="4799355"/>
          </a:xfrm>
        </p:spPr>
        <p:txBody>
          <a:bodyPr>
            <a:normAutofit fontScale="77500" lnSpcReduction="20000"/>
          </a:bodyPr>
          <a:lstStyle/>
          <a:p>
            <a:r>
              <a:rPr lang="en-GB" b="1" dirty="0"/>
              <a:t>One Zone-IA (infrequent Access)</a:t>
            </a:r>
          </a:p>
          <a:p>
            <a:r>
              <a:rPr lang="en-GB" dirty="0"/>
              <a:t>(1) Designed for objects that you do not access frequently, but must be</a:t>
            </a:r>
          </a:p>
          <a:p>
            <a:r>
              <a:rPr lang="en-GB" dirty="0"/>
              <a:t>immediately available when accessed. (only uses 1 Availability Zone)</a:t>
            </a:r>
          </a:p>
          <a:p>
            <a:r>
              <a:rPr lang="en-GB" dirty="0"/>
              <a:t>(2) 99.999999999% object durability</a:t>
            </a:r>
          </a:p>
          <a:p>
            <a:r>
              <a:rPr lang="en-GB" dirty="0"/>
              <a:t>(3) 99.5% object availability</a:t>
            </a:r>
          </a:p>
          <a:p>
            <a:r>
              <a:rPr lang="en-GB" dirty="0"/>
              <a:t>(4) Is-20% less expensive than the standard-IA storage class</a:t>
            </a:r>
          </a:p>
          <a:p>
            <a:endParaRPr lang="en-GB" dirty="0"/>
          </a:p>
          <a:p>
            <a:r>
              <a:rPr lang="en-GB" b="1" dirty="0"/>
              <a:t>Intelligent-Tiering</a:t>
            </a:r>
          </a:p>
          <a:p>
            <a:r>
              <a:rPr lang="en-GB" dirty="0"/>
              <a:t>(1) Designed to optimize costs by automatically moving data to the most</a:t>
            </a:r>
          </a:p>
          <a:p>
            <a:r>
              <a:rPr lang="en-GB" dirty="0"/>
              <a:t>cost-effective tier based on your usage</a:t>
            </a:r>
          </a:p>
          <a:p>
            <a:r>
              <a:rPr lang="en-GB" dirty="0"/>
              <a:t>(2) 99.999999999% object durability (eleven nines)</a:t>
            </a:r>
          </a:p>
          <a:p>
            <a:r>
              <a:rPr lang="en-GB" dirty="0"/>
              <a:t>(3 99.9% object availability</a:t>
            </a:r>
          </a:p>
          <a:p>
            <a:r>
              <a:rPr lang="en-GB" dirty="0"/>
              <a:t>(4) Pricing depends on the assigned storage class.</a:t>
            </a:r>
          </a:p>
          <a:p>
            <a:endParaRPr lang="en-US" dirty="0"/>
          </a:p>
        </p:txBody>
      </p:sp>
    </p:spTree>
    <p:extLst>
      <p:ext uri="{BB962C8B-B14F-4D97-AF65-F5344CB8AC3E}">
        <p14:creationId xmlns:p14="http://schemas.microsoft.com/office/powerpoint/2010/main" val="428862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74785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5923D0-5A4E-478B-BC20-A18F58F5E654}"/>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S3 STORAGE CLASS</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2B0FD05-8749-4C9C-9BA8-C32F07F53923}"/>
              </a:ext>
            </a:extLst>
          </p:cNvPr>
          <p:cNvSpPr>
            <a:spLocks noGrp="1"/>
          </p:cNvSpPr>
          <p:nvPr>
            <p:ph idx="1"/>
          </p:nvPr>
        </p:nvSpPr>
        <p:spPr>
          <a:xfrm>
            <a:off x="4966869" y="800723"/>
            <a:ext cx="6893355" cy="4799355"/>
          </a:xfrm>
        </p:spPr>
        <p:txBody>
          <a:bodyPr>
            <a:normAutofit fontScale="92500" lnSpcReduction="20000"/>
          </a:bodyPr>
          <a:lstStyle/>
          <a:p>
            <a:r>
              <a:rPr lang="en-US" b="1" dirty="0"/>
              <a:t>S3 Glacier</a:t>
            </a:r>
          </a:p>
          <a:p>
            <a:r>
              <a:rPr lang="en-GB" dirty="0"/>
              <a:t>(1) </a:t>
            </a:r>
            <a:r>
              <a:rPr lang="en-US" dirty="0"/>
              <a:t>Amazon S3 enables you to utilize Amazon S3 Glacier’s extremely low-cost storage service for data archival.</a:t>
            </a:r>
          </a:p>
          <a:p>
            <a:r>
              <a:rPr lang="en-GB" dirty="0"/>
              <a:t>(2) 99.999999999% object durability</a:t>
            </a:r>
          </a:p>
          <a:p>
            <a:r>
              <a:rPr lang="en-GB" dirty="0"/>
              <a:t>(3) 99.5% object availability</a:t>
            </a:r>
          </a:p>
          <a:p>
            <a:endParaRPr lang="en-GB" dirty="0"/>
          </a:p>
          <a:p>
            <a:r>
              <a:rPr lang="en-US" b="1" dirty="0"/>
              <a:t>S3 Glacier Deep Archive</a:t>
            </a:r>
          </a:p>
          <a:p>
            <a:r>
              <a:rPr lang="en-GB" dirty="0"/>
              <a:t>(1) </a:t>
            </a:r>
            <a:r>
              <a:rPr lang="en-US" dirty="0"/>
              <a:t>S3 Glacier Deep Archive is a new Amazon S3 storage class that provides secure and durable object storage for long-term retention of data that is accessed once or twice in a year</a:t>
            </a:r>
          </a:p>
          <a:p>
            <a:r>
              <a:rPr lang="en-GB" dirty="0"/>
              <a:t>(2) 99.999999999% object durability (eleven nines)</a:t>
            </a:r>
          </a:p>
          <a:p>
            <a:r>
              <a:rPr lang="en-GB" dirty="0"/>
              <a:t>(3 99.9% object availability</a:t>
            </a:r>
          </a:p>
          <a:p>
            <a:r>
              <a:rPr lang="en-GB" dirty="0"/>
              <a:t>(4) Lowest cost storage class.</a:t>
            </a:r>
          </a:p>
          <a:p>
            <a:endParaRPr lang="en-US" dirty="0"/>
          </a:p>
        </p:txBody>
      </p:sp>
    </p:spTree>
    <p:extLst>
      <p:ext uri="{BB962C8B-B14F-4D97-AF65-F5344CB8AC3E}">
        <p14:creationId xmlns:p14="http://schemas.microsoft.com/office/powerpoint/2010/main" val="4084574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A3A2F-64ED-4776-A218-FF71804EBC0D}"/>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t>Virtual Private Cloud VPC</a:t>
            </a:r>
          </a:p>
        </p:txBody>
      </p:sp>
      <p:graphicFrame>
        <p:nvGraphicFramePr>
          <p:cNvPr id="26" name="Content Placeholder 4">
            <a:extLst>
              <a:ext uri="{FF2B5EF4-FFF2-40B4-BE49-F238E27FC236}">
                <a16:creationId xmlns:a16="http://schemas.microsoft.com/office/drawing/2014/main" id="{056CB7C8-32A6-41D6-AEF2-71D892EB37F0}"/>
              </a:ext>
            </a:extLst>
          </p:cNvPr>
          <p:cNvGraphicFramePr>
            <a:graphicFrameLocks noGrp="1"/>
          </p:cNvGraphicFramePr>
          <p:nvPr>
            <p:ph idx="1"/>
            <p:extLst>
              <p:ext uri="{D42A27DB-BD31-4B8C-83A1-F6EECF244321}">
                <p14:modId xmlns:p14="http://schemas.microsoft.com/office/powerpoint/2010/main" val="283746948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042356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A3A2F-64ED-4776-A218-FF71804EBC0D}"/>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Subnets</a:t>
            </a:r>
          </a:p>
        </p:txBody>
      </p:sp>
      <p:cxnSp>
        <p:nvCxnSpPr>
          <p:cNvPr id="33" name="Straight Connector 32">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6" name="Content Placeholder 4">
            <a:extLst>
              <a:ext uri="{FF2B5EF4-FFF2-40B4-BE49-F238E27FC236}">
                <a16:creationId xmlns:a16="http://schemas.microsoft.com/office/drawing/2014/main" id="{056CB7C8-32A6-41D6-AEF2-71D892EB37F0}"/>
              </a:ext>
            </a:extLst>
          </p:cNvPr>
          <p:cNvGraphicFramePr>
            <a:graphicFrameLocks noGrp="1"/>
          </p:cNvGraphicFramePr>
          <p:nvPr>
            <p:ph idx="1"/>
            <p:extLst>
              <p:ext uri="{D42A27DB-BD31-4B8C-83A1-F6EECF244321}">
                <p14:modId xmlns:p14="http://schemas.microsoft.com/office/powerpoint/2010/main" val="4178947660"/>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790750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A3A2F-64ED-4776-A218-FF71804EBC0D}"/>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Subnet</a:t>
            </a:r>
          </a:p>
        </p:txBody>
      </p:sp>
      <p:graphicFrame>
        <p:nvGraphicFramePr>
          <p:cNvPr id="26" name="Content Placeholder 4">
            <a:extLst>
              <a:ext uri="{FF2B5EF4-FFF2-40B4-BE49-F238E27FC236}">
                <a16:creationId xmlns:a16="http://schemas.microsoft.com/office/drawing/2014/main" id="{056CB7C8-32A6-41D6-AEF2-71D892EB37F0}"/>
              </a:ext>
            </a:extLst>
          </p:cNvPr>
          <p:cNvGraphicFramePr>
            <a:graphicFrameLocks noGrp="1"/>
          </p:cNvGraphicFramePr>
          <p:nvPr>
            <p:ph idx="1"/>
            <p:extLst>
              <p:ext uri="{D42A27DB-BD31-4B8C-83A1-F6EECF244321}">
                <p14:modId xmlns:p14="http://schemas.microsoft.com/office/powerpoint/2010/main" val="139093638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56177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5923D0-5A4E-478B-BC20-A18F58F5E654}"/>
              </a:ext>
            </a:extLst>
          </p:cNvPr>
          <p:cNvSpPr>
            <a:spLocks noGrp="1"/>
          </p:cNvSpPr>
          <p:nvPr>
            <p:ph type="title"/>
          </p:nvPr>
        </p:nvSpPr>
        <p:spPr>
          <a:xfrm>
            <a:off x="642259" y="634946"/>
            <a:ext cx="3372529" cy="5055904"/>
          </a:xfrm>
        </p:spPr>
        <p:txBody>
          <a:bodyPr vert="horz" lIns="91440" tIns="45720" rIns="91440" bIns="45720" rtlCol="0" anchor="ctr">
            <a:normAutofit/>
          </a:bodyPr>
          <a:lstStyle/>
          <a:p>
            <a:r>
              <a:rPr lang="en-US"/>
              <a:t>SUBNETS ROUTING</a:t>
            </a:r>
          </a:p>
        </p:txBody>
      </p:sp>
      <p:cxnSp>
        <p:nvCxnSpPr>
          <p:cNvPr id="26" name="Straight Connector 25">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9" name="Content Placeholder 4">
            <a:extLst>
              <a:ext uri="{FF2B5EF4-FFF2-40B4-BE49-F238E27FC236}">
                <a16:creationId xmlns:a16="http://schemas.microsoft.com/office/drawing/2014/main" id="{EA3D04F4-40C4-45D7-8DD7-9EA240B93233}"/>
              </a:ext>
            </a:extLst>
          </p:cNvPr>
          <p:cNvGraphicFramePr>
            <a:graphicFrameLocks noGrp="1"/>
          </p:cNvGraphicFramePr>
          <p:nvPr>
            <p:ph idx="1"/>
            <p:extLst>
              <p:ext uri="{D42A27DB-BD31-4B8C-83A1-F6EECF244321}">
                <p14:modId xmlns:p14="http://schemas.microsoft.com/office/powerpoint/2010/main" val="3233583341"/>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0174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8A3A2F-64ED-4776-A218-FF71804EBC0D}"/>
              </a:ext>
            </a:extLst>
          </p:cNvPr>
          <p:cNvSpPr>
            <a:spLocks noGrp="1"/>
          </p:cNvSpPr>
          <p:nvPr>
            <p:ph type="title"/>
          </p:nvPr>
        </p:nvSpPr>
        <p:spPr>
          <a:xfrm>
            <a:off x="642259" y="634946"/>
            <a:ext cx="3372529" cy="5055904"/>
          </a:xfrm>
        </p:spPr>
        <p:txBody>
          <a:bodyPr vert="horz" lIns="91440" tIns="45720" rIns="91440" bIns="45720" rtlCol="0" anchor="ctr">
            <a:normAutofit/>
          </a:bodyPr>
          <a:lstStyle/>
          <a:p>
            <a:r>
              <a:rPr lang="en-US" dirty="0"/>
              <a:t>NETWORK SECURITY </a:t>
            </a:r>
          </a:p>
        </p:txBody>
      </p:sp>
      <p:cxnSp>
        <p:nvCxnSpPr>
          <p:cNvPr id="42" name="Straight Connector 41">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6" name="Content Placeholder 4">
            <a:extLst>
              <a:ext uri="{FF2B5EF4-FFF2-40B4-BE49-F238E27FC236}">
                <a16:creationId xmlns:a16="http://schemas.microsoft.com/office/drawing/2014/main" id="{056CB7C8-32A6-41D6-AEF2-71D892EB37F0}"/>
              </a:ext>
            </a:extLst>
          </p:cNvPr>
          <p:cNvGraphicFramePr>
            <a:graphicFrameLocks noGrp="1"/>
          </p:cNvGraphicFramePr>
          <p:nvPr>
            <p:ph idx="1"/>
            <p:extLst>
              <p:ext uri="{D42A27DB-BD31-4B8C-83A1-F6EECF244321}">
                <p14:modId xmlns:p14="http://schemas.microsoft.com/office/powerpoint/2010/main" val="1102418480"/>
              </p:ext>
            </p:extLst>
          </p:nvPr>
        </p:nvGraphicFramePr>
        <p:xfrm>
          <a:off x="4648201" y="522515"/>
          <a:ext cx="7334001" cy="5652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8136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A14B69-222A-4530-8E43-69E4CD10EDD1}"/>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rPr>
              <a:t>WHAT AWS OFFERS </a:t>
            </a:r>
          </a:p>
        </p:txBody>
      </p:sp>
      <p:sp>
        <p:nvSpPr>
          <p:cNvPr id="3" name="Content Placeholder 2">
            <a:extLst>
              <a:ext uri="{FF2B5EF4-FFF2-40B4-BE49-F238E27FC236}">
                <a16:creationId xmlns:a16="http://schemas.microsoft.com/office/drawing/2014/main" id="{C5E6CF82-21DF-41A3-9054-FBACDD847047}"/>
              </a:ext>
            </a:extLst>
          </p:cNvPr>
          <p:cNvSpPr>
            <a:spLocks noGrp="1"/>
          </p:cNvSpPr>
          <p:nvPr>
            <p:ph idx="1"/>
          </p:nvPr>
        </p:nvSpPr>
        <p:spPr>
          <a:xfrm>
            <a:off x="5231958" y="605896"/>
            <a:ext cx="5923721" cy="5646208"/>
          </a:xfrm>
        </p:spPr>
        <p:txBody>
          <a:bodyPr anchor="ctr">
            <a:normAutofit/>
          </a:bodyPr>
          <a:lstStyle/>
          <a:p>
            <a:pPr>
              <a:lnSpc>
                <a:spcPct val="90000"/>
              </a:lnSpc>
            </a:pPr>
            <a:r>
              <a:rPr lang="en-US" sz="1700" b="1" dirty="0"/>
              <a:t>Low Ongoing Cost: </a:t>
            </a:r>
            <a:r>
              <a:rPr lang="en-US" sz="1700" dirty="0"/>
              <a:t>pay-as-you-go pricing with no up-front expenses or long-term commitments.</a:t>
            </a:r>
          </a:p>
          <a:p>
            <a:pPr>
              <a:lnSpc>
                <a:spcPct val="90000"/>
              </a:lnSpc>
            </a:pPr>
            <a:r>
              <a:rPr lang="en-US" sz="1700" b="1" dirty="0"/>
              <a:t>Instant Elasticity &amp; Flexible Capacity: </a:t>
            </a:r>
            <a:r>
              <a:rPr lang="en-US" sz="1700" dirty="0"/>
              <a:t>(scaling up and down) Eliminate guessing on your infrastructure capacity needs.</a:t>
            </a:r>
          </a:p>
          <a:p>
            <a:pPr>
              <a:lnSpc>
                <a:spcPct val="90000"/>
              </a:lnSpc>
            </a:pPr>
            <a:r>
              <a:rPr lang="en-US" sz="1700" b="1" dirty="0"/>
              <a:t>Speed &amp; Agility: </a:t>
            </a:r>
            <a:r>
              <a:rPr lang="en-US" sz="1700" dirty="0"/>
              <a:t>Develop and deploy applications faster Instead of waiting weeks or months for hardware to arrive and get installed.</a:t>
            </a:r>
          </a:p>
          <a:p>
            <a:pPr>
              <a:lnSpc>
                <a:spcPct val="90000"/>
              </a:lnSpc>
            </a:pPr>
            <a:r>
              <a:rPr lang="en-US" sz="1700" b="1" dirty="0"/>
              <a:t>Apps not Ops: </a:t>
            </a:r>
            <a:r>
              <a:rPr lang="en-US" sz="1700" dirty="0"/>
              <a:t>Focus on projects. Let's you shift resources away from data center investments and operations and move them to innovative new projects. </a:t>
            </a:r>
          </a:p>
          <a:p>
            <a:pPr>
              <a:lnSpc>
                <a:spcPct val="90000"/>
              </a:lnSpc>
            </a:pPr>
            <a:r>
              <a:rPr lang="en-US" sz="1700" b="1" dirty="0"/>
              <a:t>Global Reach: </a:t>
            </a:r>
            <a:r>
              <a:rPr lang="en-US" sz="1700" dirty="0"/>
              <a:t>Take your apps global in minutes.</a:t>
            </a:r>
          </a:p>
          <a:p>
            <a:pPr>
              <a:lnSpc>
                <a:spcPct val="90000"/>
              </a:lnSpc>
            </a:pPr>
            <a:r>
              <a:rPr lang="en-US" sz="1700" b="1" dirty="0"/>
              <a:t>Open and Flexible: </a:t>
            </a:r>
            <a:r>
              <a:rPr lang="en-US" sz="1700" dirty="0"/>
              <a:t>You choose the development platform or programming model that makes the most sense for your business. </a:t>
            </a:r>
          </a:p>
          <a:p>
            <a:pPr>
              <a:lnSpc>
                <a:spcPct val="90000"/>
              </a:lnSpc>
            </a:pPr>
            <a:r>
              <a:rPr lang="en-US" sz="1700" b="1" dirty="0"/>
              <a:t>Secure:  </a:t>
            </a:r>
            <a:r>
              <a:rPr lang="en-US" sz="1700" dirty="0"/>
              <a:t>This allows your application to take advantage of the multiple layers of operational and physical security in the AWS data centers to ensure the integrity and safety of your data.</a:t>
            </a:r>
          </a:p>
          <a:p>
            <a:pPr>
              <a:lnSpc>
                <a:spcPct val="90000"/>
              </a:lnSpc>
            </a:pPr>
            <a:endParaRPr lang="en-US" sz="1700" dirty="0"/>
          </a:p>
          <a:p>
            <a:pPr>
              <a:lnSpc>
                <a:spcPct val="90000"/>
              </a:lnSpc>
            </a:pPr>
            <a:endParaRPr lang="en-US" sz="1700" dirty="0"/>
          </a:p>
        </p:txBody>
      </p:sp>
    </p:spTree>
    <p:extLst>
      <p:ext uri="{BB962C8B-B14F-4D97-AF65-F5344CB8AC3E}">
        <p14:creationId xmlns:p14="http://schemas.microsoft.com/office/powerpoint/2010/main" val="3544609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6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0" name="Rectangle 6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68BA7BD0-D21D-4E5F-8FC5-615634F63CF3}"/>
              </a:ext>
            </a:extLst>
          </p:cNvPr>
          <p:cNvSpPr txBox="1"/>
          <p:nvPr/>
        </p:nvSpPr>
        <p:spPr>
          <a:xfrm>
            <a:off x="638620" y="863695"/>
            <a:ext cx="3511233" cy="3779995"/>
          </a:xfrm>
          <a:prstGeom prst="rect">
            <a:avLst/>
          </a:prstGeom>
        </p:spPr>
        <p:txBody>
          <a:bodyPr vert="horz" lIns="91440" tIns="45720" rIns="91440" bIns="45720" rtlCol="0" anchor="ctr">
            <a:normAutofit/>
          </a:bodyPr>
          <a:lstStyle/>
          <a:p>
            <a:pPr defTabSz="457200">
              <a:spcBef>
                <a:spcPct val="0"/>
              </a:spcBef>
              <a:spcAft>
                <a:spcPts val="600"/>
              </a:spcAft>
            </a:pPr>
            <a:r>
              <a:rPr lang="en-US" sz="3600" cap="all">
                <a:latin typeface="+mj-lt"/>
                <a:ea typeface="+mj-ea"/>
                <a:cs typeface="+mj-cs"/>
              </a:rPr>
              <a:t>VIRTUAL PRIVATE CLOUD (VPC) </a:t>
            </a:r>
          </a:p>
        </p:txBody>
      </p:sp>
      <p:sp>
        <p:nvSpPr>
          <p:cNvPr id="72" name="Rectangle 7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3" name="Content Placeholder 3">
            <a:extLst>
              <a:ext uri="{FF2B5EF4-FFF2-40B4-BE49-F238E27FC236}">
                <a16:creationId xmlns:a16="http://schemas.microsoft.com/office/drawing/2014/main" id="{A57BE3F1-1268-4CA3-86B4-682F5F609D2A}"/>
              </a:ext>
            </a:extLst>
          </p:cNvPr>
          <p:cNvPicPr>
            <a:picLocks/>
          </p:cNvPicPr>
          <p:nvPr/>
        </p:nvPicPr>
        <p:blipFill rotWithShape="1">
          <a:blip r:embed="rId2"/>
          <a:srcRect t="16069" r="-2" b="-2"/>
          <a:stretch/>
        </p:blipFill>
        <p:spPr>
          <a:xfrm>
            <a:off x="4654295" y="10"/>
            <a:ext cx="7537705" cy="6857990"/>
          </a:xfrm>
          <a:prstGeom prst="rect">
            <a:avLst/>
          </a:prstGeom>
        </p:spPr>
      </p:pic>
      <p:sp>
        <p:nvSpPr>
          <p:cNvPr id="6" name="Title 1">
            <a:extLst>
              <a:ext uri="{FF2B5EF4-FFF2-40B4-BE49-F238E27FC236}">
                <a16:creationId xmlns:a16="http://schemas.microsoft.com/office/drawing/2014/main" id="{9A3C659F-48C2-4ACB-971E-AB7426183798}"/>
              </a:ext>
            </a:extLst>
          </p:cNvPr>
          <p:cNvSpPr txBox="1">
            <a:spLocks/>
          </p:cNvSpPr>
          <p:nvPr/>
        </p:nvSpPr>
        <p:spPr>
          <a:xfrm>
            <a:off x="7866314" y="8866"/>
            <a:ext cx="2969701" cy="539774"/>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extLst>
      <p:ext uri="{BB962C8B-B14F-4D97-AF65-F5344CB8AC3E}">
        <p14:creationId xmlns:p14="http://schemas.microsoft.com/office/powerpoint/2010/main" val="124331347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A14B69-222A-4530-8E43-69E4CD10EDD1}"/>
              </a:ext>
            </a:extLst>
          </p:cNvPr>
          <p:cNvSpPr>
            <a:spLocks noGrp="1"/>
          </p:cNvSpPr>
          <p:nvPr>
            <p:ph type="title"/>
          </p:nvPr>
        </p:nvSpPr>
        <p:spPr>
          <a:xfrm>
            <a:off x="492369" y="605896"/>
            <a:ext cx="3642309" cy="5646208"/>
          </a:xfrm>
        </p:spPr>
        <p:txBody>
          <a:bodyPr anchor="ctr">
            <a:normAutofit/>
          </a:bodyPr>
          <a:lstStyle/>
          <a:p>
            <a:r>
              <a:rPr lang="en-US" sz="4400" dirty="0">
                <a:solidFill>
                  <a:schemeClr val="bg1"/>
                </a:solidFill>
                <a:latin typeface="+mn-lt"/>
              </a:rPr>
              <a:t>IAM - </a:t>
            </a:r>
            <a:r>
              <a:rPr lang="en-US" sz="4400" dirty="0">
                <a:solidFill>
                  <a:schemeClr val="bg1"/>
                </a:solidFill>
                <a:latin typeface="+mn-lt"/>
                <a:cs typeface="Arial"/>
              </a:rPr>
              <a:t>Identity Access Management </a:t>
            </a:r>
            <a:endParaRPr lang="en-US" sz="4400" dirty="0">
              <a:solidFill>
                <a:schemeClr val="bg1"/>
              </a:solidFill>
              <a:latin typeface="+mn-lt"/>
            </a:endParaRPr>
          </a:p>
        </p:txBody>
      </p:sp>
      <p:sp>
        <p:nvSpPr>
          <p:cNvPr id="3" name="Content Placeholder 2">
            <a:extLst>
              <a:ext uri="{FF2B5EF4-FFF2-40B4-BE49-F238E27FC236}">
                <a16:creationId xmlns:a16="http://schemas.microsoft.com/office/drawing/2014/main" id="{C5E6CF82-21DF-41A3-9054-FBACDD847047}"/>
              </a:ext>
            </a:extLst>
          </p:cNvPr>
          <p:cNvSpPr>
            <a:spLocks noGrp="1"/>
          </p:cNvSpPr>
          <p:nvPr>
            <p:ph idx="1"/>
          </p:nvPr>
        </p:nvSpPr>
        <p:spPr>
          <a:xfrm>
            <a:off x="5203902" y="1002503"/>
            <a:ext cx="6771433" cy="5646208"/>
          </a:xfrm>
        </p:spPr>
        <p:txBody>
          <a:bodyPr anchor="ctr">
            <a:normAutofit fontScale="92500" lnSpcReduction="10000"/>
          </a:bodyPr>
          <a:lstStyle/>
          <a:p>
            <a:r>
              <a:rPr lang="en-US" sz="1800" b="1" dirty="0">
                <a:solidFill>
                  <a:schemeClr val="tx1"/>
                </a:solidFill>
              </a:rPr>
              <a:t>AWS IAM </a:t>
            </a:r>
            <a:r>
              <a:rPr lang="en-US" sz="1800" dirty="0">
                <a:solidFill>
                  <a:schemeClr val="tx1"/>
                </a:solidFill>
              </a:rPr>
              <a:t>is a web service that helps you securely control access to AWS resources. You can use IAM to control who is authenticated (signed in) and authorized (has permissions) to use resources.</a:t>
            </a:r>
          </a:p>
          <a:p>
            <a:r>
              <a:rPr lang="en-US" sz="1800" b="1" dirty="0">
                <a:solidFill>
                  <a:schemeClr val="tx1"/>
                </a:solidFill>
              </a:rPr>
              <a:t>Shared access to your AWS account</a:t>
            </a:r>
          </a:p>
          <a:p>
            <a:r>
              <a:rPr lang="en-US" sz="1800" dirty="0">
                <a:solidFill>
                  <a:schemeClr val="tx1"/>
                </a:solidFill>
              </a:rPr>
              <a:t>You can grant other people permission to administer and use resources in your AWS account without having to share your password or access key.</a:t>
            </a:r>
          </a:p>
          <a:p>
            <a:r>
              <a:rPr lang="en-US" sz="1800" b="1" dirty="0">
                <a:solidFill>
                  <a:schemeClr val="tx1"/>
                </a:solidFill>
              </a:rPr>
              <a:t>Granular permissions</a:t>
            </a:r>
          </a:p>
          <a:p>
            <a:r>
              <a:rPr lang="en-US" sz="1800" dirty="0">
                <a:solidFill>
                  <a:schemeClr val="tx1"/>
                </a:solidFill>
              </a:rPr>
              <a:t>You can grant different permissions to different people for different resources. For example, you might allow some users complete access to Amazon Elastic Compute Cloud (Amazon EC2), Amazon Simple Storage Service (Amazon S3), Amazon DynamoDB, Amazon Redshift, and other AWS services. For other users, you can allow read-only access to just some S3 buckets, or permission to administer just some EC2 instances, or to access your billing information but nothing else.</a:t>
            </a:r>
          </a:p>
          <a:p>
            <a:r>
              <a:rPr lang="en-US" sz="1800" b="1" dirty="0">
                <a:solidFill>
                  <a:schemeClr val="tx1"/>
                </a:solidFill>
              </a:rPr>
              <a:t>Free to use</a:t>
            </a:r>
          </a:p>
          <a:p>
            <a:r>
              <a:rPr lang="en-US" sz="1800" dirty="0">
                <a:solidFill>
                  <a:schemeClr val="tx1"/>
                </a:solidFill>
              </a:rPr>
              <a:t>AWS Identity and Access Management (IAM) and AWS Security Token Service (AWS STS) are features of your AWS account offered at no additional charge. You are charged only when you access other AWS services using your IAM users or AWS STS temporary security credentials.</a:t>
            </a:r>
            <a:r>
              <a:rPr lang="en-US" sz="1800" b="1" dirty="0">
                <a:solidFill>
                  <a:schemeClr val="tx1"/>
                </a:solidFill>
              </a:rPr>
              <a:t> </a:t>
            </a:r>
          </a:p>
          <a:p>
            <a:endParaRPr lang="en-US" sz="1800" dirty="0">
              <a:solidFill>
                <a:schemeClr val="tx1"/>
              </a:solidFill>
            </a:endParaRPr>
          </a:p>
          <a:p>
            <a:pPr>
              <a:lnSpc>
                <a:spcPct val="90000"/>
              </a:lnSpc>
            </a:pPr>
            <a:endParaRPr lang="en-US" sz="1700" dirty="0">
              <a:solidFill>
                <a:schemeClr val="tx1"/>
              </a:solidFill>
            </a:endParaRPr>
          </a:p>
          <a:p>
            <a:pPr>
              <a:lnSpc>
                <a:spcPct val="90000"/>
              </a:lnSpc>
            </a:pPr>
            <a:endParaRPr lang="en-US" sz="1700" dirty="0">
              <a:solidFill>
                <a:schemeClr val="tx1"/>
              </a:solidFill>
            </a:endParaRPr>
          </a:p>
        </p:txBody>
      </p:sp>
    </p:spTree>
    <p:extLst>
      <p:ext uri="{BB962C8B-B14F-4D97-AF65-F5344CB8AC3E}">
        <p14:creationId xmlns:p14="http://schemas.microsoft.com/office/powerpoint/2010/main" val="1292188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F5A5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8A3A2F-64ED-4776-A218-FF71804EBC0D}"/>
              </a:ext>
            </a:extLst>
          </p:cNvPr>
          <p:cNvSpPr>
            <a:spLocks noGrp="1"/>
          </p:cNvSpPr>
          <p:nvPr>
            <p:ph type="title"/>
          </p:nvPr>
        </p:nvSpPr>
        <p:spPr>
          <a:xfrm>
            <a:off x="435868" y="640080"/>
            <a:ext cx="4014945" cy="2862699"/>
          </a:xfrm>
        </p:spPr>
        <p:txBody>
          <a:bodyPr vert="horz" lIns="91440" tIns="45720" rIns="91440" bIns="45720" rtlCol="0" anchor="b">
            <a:normAutofit/>
          </a:bodyPr>
          <a:lstStyle/>
          <a:p>
            <a:r>
              <a:rPr lang="en-US" sz="4400" dirty="0">
                <a:solidFill>
                  <a:schemeClr val="bg1"/>
                </a:solidFill>
              </a:rPr>
              <a:t>IAM - </a:t>
            </a:r>
            <a:r>
              <a:rPr lang="en-US" sz="4400" dirty="0">
                <a:solidFill>
                  <a:schemeClr val="bg1"/>
                </a:solidFill>
                <a:cs typeface="Arial"/>
              </a:rPr>
              <a:t>Identity Access Management </a:t>
            </a:r>
            <a:endParaRPr lang="en-US" sz="4400" dirty="0">
              <a:solidFill>
                <a:srgbClr val="FFFFFF"/>
              </a:solidFill>
            </a:endParaRP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7FAC1E8-6E79-4461-BAA3-885D8F92A790}"/>
              </a:ext>
            </a:extLst>
          </p:cNvPr>
          <p:cNvSpPr>
            <a:spLocks noGrp="1"/>
          </p:cNvSpPr>
          <p:nvPr>
            <p:ph idx="1"/>
          </p:nvPr>
        </p:nvSpPr>
        <p:spPr>
          <a:xfrm>
            <a:off x="5024666" y="473724"/>
            <a:ext cx="6939652" cy="6246565"/>
          </a:xfrm>
        </p:spPr>
        <p:txBody>
          <a:bodyPr>
            <a:normAutofit/>
          </a:bodyPr>
          <a:lstStyle/>
          <a:p>
            <a:pPr>
              <a:lnSpc>
                <a:spcPct val="80000"/>
              </a:lnSpc>
            </a:pPr>
            <a:r>
              <a:rPr lang="en-US" sz="1500" b="1" dirty="0"/>
              <a:t>Secure access to AWS resources for applications that run on Amazon EC2</a:t>
            </a:r>
            <a:endParaRPr lang="en-US" sz="1500" dirty="0"/>
          </a:p>
          <a:p>
            <a:pPr lvl="1">
              <a:lnSpc>
                <a:spcPct val="80000"/>
              </a:lnSpc>
            </a:pPr>
            <a:r>
              <a:rPr lang="en-US" sz="1500" dirty="0"/>
              <a:t>You can use IAM features to securely provide credentials for applications that run on EC2 instances. These credentials provide permissions for your application to access other AWS resources. Examples include S3 buckets and DynamoDB tables.</a:t>
            </a:r>
          </a:p>
          <a:p>
            <a:pPr>
              <a:lnSpc>
                <a:spcPct val="80000"/>
              </a:lnSpc>
            </a:pPr>
            <a:r>
              <a:rPr lang="en-US" sz="1500" b="1" dirty="0"/>
              <a:t>Multi-factor authentication (MFA)</a:t>
            </a:r>
            <a:endParaRPr lang="en-US" sz="1500" dirty="0"/>
          </a:p>
          <a:p>
            <a:pPr lvl="1">
              <a:lnSpc>
                <a:spcPct val="80000"/>
              </a:lnSpc>
            </a:pPr>
            <a:r>
              <a:rPr lang="en-US" sz="1500" dirty="0"/>
              <a:t>You can add two-factor authentication to your account and to individual users for extra security. With MFA you or your users must provide not only a password or access key to work with your account, but also a code from a specially configured device.</a:t>
            </a:r>
          </a:p>
          <a:p>
            <a:pPr marL="200025" lvl="1" indent="-90488">
              <a:lnSpc>
                <a:spcPct val="80000"/>
              </a:lnSpc>
              <a:buNone/>
            </a:pPr>
            <a:r>
              <a:rPr lang="en-US" sz="1500" b="1" dirty="0"/>
              <a:t>API Keys for programmatic (CLI) Access : </a:t>
            </a:r>
            <a:r>
              <a:rPr lang="en-US" sz="1500" dirty="0"/>
              <a:t>These are special credentials required for accessing AWS resources via the command line interface (CLI).</a:t>
            </a:r>
          </a:p>
          <a:p>
            <a:pPr>
              <a:lnSpc>
                <a:spcPct val="80000"/>
              </a:lnSpc>
            </a:pPr>
            <a:r>
              <a:rPr lang="en-US" sz="1500" b="1" dirty="0"/>
              <a:t>Identity federation</a:t>
            </a:r>
            <a:endParaRPr lang="en-US" sz="1500" dirty="0"/>
          </a:p>
          <a:p>
            <a:pPr lvl="1">
              <a:lnSpc>
                <a:spcPct val="80000"/>
              </a:lnSpc>
            </a:pPr>
            <a:r>
              <a:rPr lang="en-US" sz="1500" dirty="0"/>
              <a:t>You can allow users who already have passwords elsewhere—for example, in your corporate network or with an internet identity provider—to get temporary access to your AWS account. This is a way of authenticating users using a third part provider e.g. exam Facebook </a:t>
            </a:r>
          </a:p>
          <a:p>
            <a:pPr>
              <a:lnSpc>
                <a:spcPct val="80000"/>
              </a:lnSpc>
            </a:pPr>
            <a:r>
              <a:rPr lang="en-US" sz="1500" b="1" dirty="0"/>
              <a:t>Identity information for assurance</a:t>
            </a:r>
            <a:endParaRPr lang="en-US" sz="1500" dirty="0"/>
          </a:p>
          <a:p>
            <a:pPr lvl="1">
              <a:lnSpc>
                <a:spcPct val="80000"/>
              </a:lnSpc>
            </a:pPr>
            <a:r>
              <a:rPr lang="en-US" sz="1500" dirty="0"/>
              <a:t>If you use </a:t>
            </a:r>
            <a:r>
              <a:rPr lang="en-US" sz="1500" u="sng" dirty="0">
                <a:hlinkClick r:id="rId2"/>
              </a:rPr>
              <a:t>AWS CloudTrail</a:t>
            </a:r>
            <a:r>
              <a:rPr lang="en-US" sz="1500" dirty="0"/>
              <a:t>, you receive log records that include information about those who made requests for resources in your account. That information is based on IAM identities.</a:t>
            </a:r>
          </a:p>
          <a:p>
            <a:pPr>
              <a:lnSpc>
                <a:spcPct val="80000"/>
              </a:lnSpc>
            </a:pPr>
            <a:r>
              <a:rPr lang="en-US" sz="1500" b="1" dirty="0"/>
              <a:t>PCI DSS Compliance</a:t>
            </a:r>
            <a:endParaRPr lang="en-US" sz="1500" dirty="0"/>
          </a:p>
          <a:p>
            <a:pPr lvl="1">
              <a:lnSpc>
                <a:spcPct val="80000"/>
              </a:lnSpc>
            </a:pPr>
            <a:r>
              <a:rPr lang="en-US" sz="1500" dirty="0"/>
              <a:t>IAM supports the processing, storage, and transmission of credit card data by a merchant or service provider and has been validated as being compliant with Payment Card Industry (PCI) Data Security Standard (DSS). </a:t>
            </a:r>
          </a:p>
          <a:p>
            <a:pPr marL="201168" lvl="1" indent="0">
              <a:lnSpc>
                <a:spcPct val="80000"/>
              </a:lnSpc>
              <a:buNone/>
            </a:pPr>
            <a:endParaRPr lang="en-US" sz="1500" dirty="0"/>
          </a:p>
          <a:p>
            <a:pPr marL="201168" lvl="1" indent="0">
              <a:lnSpc>
                <a:spcPct val="80000"/>
              </a:lnSpc>
              <a:buNone/>
            </a:pPr>
            <a:endParaRPr lang="en-US" sz="1500" dirty="0"/>
          </a:p>
        </p:txBody>
      </p:sp>
    </p:spTree>
    <p:extLst>
      <p:ext uri="{BB962C8B-B14F-4D97-AF65-F5344CB8AC3E}">
        <p14:creationId xmlns:p14="http://schemas.microsoft.com/office/powerpoint/2010/main" val="3222238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74785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5923D0-5A4E-478B-BC20-A18F58F5E654}"/>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IAM COMPONENTS</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2B0FD05-8749-4C9C-9BA8-C32F07F53923}"/>
              </a:ext>
            </a:extLst>
          </p:cNvPr>
          <p:cNvSpPr>
            <a:spLocks noGrp="1"/>
          </p:cNvSpPr>
          <p:nvPr>
            <p:ph idx="1"/>
          </p:nvPr>
        </p:nvSpPr>
        <p:spPr>
          <a:xfrm>
            <a:off x="4822048" y="393853"/>
            <a:ext cx="7182997" cy="6070294"/>
          </a:xfrm>
        </p:spPr>
        <p:txBody>
          <a:bodyPr>
            <a:normAutofit fontScale="40000" lnSpcReduction="20000"/>
          </a:bodyPr>
          <a:lstStyle/>
          <a:p>
            <a:pPr marL="0" indent="0">
              <a:buNone/>
            </a:pPr>
            <a:endParaRPr lang="en-US" dirty="0"/>
          </a:p>
          <a:p>
            <a:r>
              <a:rPr lang="en-US" sz="4300" b="1" dirty="0"/>
              <a:t>User</a:t>
            </a:r>
          </a:p>
          <a:p>
            <a:r>
              <a:rPr lang="en-US" sz="3800" dirty="0"/>
              <a:t>An AWS Identity and Access Management (IAM) user is an entity that you create in AWS to represent the person or application that uses it to interact with AWS. A user in AWS consists of a name and credentials.</a:t>
            </a:r>
          </a:p>
          <a:p>
            <a:r>
              <a:rPr lang="en-US" sz="4300" b="1" dirty="0"/>
              <a:t>Groups</a:t>
            </a:r>
          </a:p>
          <a:p>
            <a:r>
              <a:rPr lang="en-US" sz="3800" dirty="0"/>
              <a:t>An IAM group is a collection of IAM users. Groups let you specify permissions for multiple users, which can make it easier to manage the permissions for those users. For example, you could have a group called Admins and give that group the types of permissions that administrators typically need. Any user in that group automatically has the permissions that are assigned to the group. </a:t>
            </a:r>
          </a:p>
          <a:p>
            <a:r>
              <a:rPr lang="en-US" sz="4300" b="1" dirty="0"/>
              <a:t>Role</a:t>
            </a:r>
          </a:p>
          <a:p>
            <a:r>
              <a:rPr lang="en-US" sz="3800" dirty="0"/>
              <a:t>A role is intended to be assumable by anyone who needs it. Also, a role does not have standard long-term credentials such as a password or access keys associated with it. Instead, when you assume a role, it provides you with temporary security credentials for your role session.</a:t>
            </a:r>
          </a:p>
          <a:p>
            <a:r>
              <a:rPr lang="en-US" sz="4300" b="1" dirty="0"/>
              <a:t>Temporary Security Credentials</a:t>
            </a:r>
          </a:p>
          <a:p>
            <a:r>
              <a:rPr lang="en-US" sz="3800" dirty="0"/>
              <a:t>You can use the AWS Security Token Service (AWS STS) to create and provide trusted users with temporary security credentials that can control access to your AWS resources.</a:t>
            </a:r>
          </a:p>
          <a:p>
            <a:r>
              <a:rPr lang="en-US" sz="4300" b="1" dirty="0"/>
              <a:t>Principle of least Privilege</a:t>
            </a:r>
            <a:r>
              <a:rPr lang="en-US" sz="3800" dirty="0"/>
              <a:t>: Giving a user only the rights/access to the AWS services and resources they need to do their job and nothing more.</a:t>
            </a:r>
            <a:endParaRPr lang="en-US" dirty="0"/>
          </a:p>
        </p:txBody>
      </p:sp>
    </p:spTree>
    <p:extLst>
      <p:ext uri="{BB962C8B-B14F-4D97-AF65-F5344CB8AC3E}">
        <p14:creationId xmlns:p14="http://schemas.microsoft.com/office/powerpoint/2010/main" val="312478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BF3441-8470-4A5D-AC4E-73DEF42586E6}"/>
              </a:ext>
            </a:extLst>
          </p:cNvPr>
          <p:cNvSpPr>
            <a:spLocks noGrp="1"/>
          </p:cNvSpPr>
          <p:nvPr>
            <p:ph type="title"/>
          </p:nvPr>
        </p:nvSpPr>
        <p:spPr>
          <a:xfrm>
            <a:off x="649045" y="494423"/>
            <a:ext cx="5977937" cy="1666501"/>
          </a:xfrm>
        </p:spPr>
        <p:txBody>
          <a:bodyPr>
            <a:normAutofit/>
          </a:bodyPr>
          <a:lstStyle/>
          <a:p>
            <a:r>
              <a:rPr lang="en-US" sz="4000">
                <a:solidFill>
                  <a:srgbClr val="FFFFFF"/>
                </a:solidFill>
                <a:latin typeface="Calibri"/>
                <a:cs typeface="Calibri Light"/>
              </a:rPr>
              <a:t>EC2 –Elastic Compute Cloud</a:t>
            </a:r>
            <a:endParaRPr lang="en-US" sz="4000">
              <a:solidFill>
                <a:srgbClr val="FFFFFF"/>
              </a:solidFill>
              <a:latin typeface="Calibri"/>
            </a:endParaRPr>
          </a:p>
        </p:txBody>
      </p:sp>
      <p:cxnSp>
        <p:nvCxnSpPr>
          <p:cNvPr id="17" name="Straight Connector 1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B5628B-D62B-4852-B224-36C5CA4938AE}"/>
              </a:ext>
            </a:extLst>
          </p:cNvPr>
          <p:cNvSpPr>
            <a:spLocks noGrp="1"/>
          </p:cNvSpPr>
          <p:nvPr>
            <p:ph idx="1"/>
          </p:nvPr>
        </p:nvSpPr>
        <p:spPr>
          <a:xfrm>
            <a:off x="482763" y="2546224"/>
            <a:ext cx="6592454" cy="3994134"/>
          </a:xfrm>
        </p:spPr>
        <p:txBody>
          <a:bodyPr vert="horz" lIns="0" tIns="45720" rIns="0" bIns="45720" rtlCol="0" anchor="t">
            <a:noAutofit/>
          </a:bodyPr>
          <a:lstStyle/>
          <a:p>
            <a:pPr>
              <a:lnSpc>
                <a:spcPct val="90000"/>
              </a:lnSpc>
            </a:pPr>
            <a:r>
              <a:rPr lang="en-US" sz="1600" dirty="0">
                <a:solidFill>
                  <a:srgbClr val="FFFFFF"/>
                </a:solidFill>
                <a:ea typeface="+mn-lt"/>
                <a:cs typeface="+mn-lt"/>
              </a:rPr>
              <a:t>Think of EC2 as your basic desktop computer.</a:t>
            </a:r>
            <a:endParaRPr lang="en-US" sz="1600" dirty="0">
              <a:solidFill>
                <a:srgbClr val="FFFFFF"/>
              </a:solidFill>
              <a:cs typeface="Calibri" panose="020F0502020204030204"/>
            </a:endParaRPr>
          </a:p>
          <a:p>
            <a:pPr marL="0" indent="0">
              <a:lnSpc>
                <a:spcPct val="90000"/>
              </a:lnSpc>
              <a:buNone/>
            </a:pPr>
            <a:endParaRPr lang="en-US" sz="1600" dirty="0">
              <a:solidFill>
                <a:srgbClr val="FFFFFF"/>
              </a:solidFill>
              <a:ea typeface="+mn-lt"/>
              <a:cs typeface="+mn-lt"/>
            </a:endParaRPr>
          </a:p>
          <a:p>
            <a:pPr marL="0" indent="0">
              <a:lnSpc>
                <a:spcPct val="90000"/>
              </a:lnSpc>
              <a:buNone/>
            </a:pPr>
            <a:r>
              <a:rPr lang="en-US" sz="1600" dirty="0">
                <a:solidFill>
                  <a:srgbClr val="FFFFFF"/>
                </a:solidFill>
                <a:ea typeface="+mn-lt"/>
                <a:cs typeface="+mn-lt"/>
              </a:rPr>
              <a:t>  Amazon Elastic Compute Cloud (Amazon EC2) provides scalable computing</a:t>
            </a:r>
            <a:endParaRPr lang="en-US" sz="1600" dirty="0">
              <a:solidFill>
                <a:srgbClr val="FFFFFF"/>
              </a:solidFill>
              <a:cs typeface="Calibri"/>
            </a:endParaRPr>
          </a:p>
          <a:p>
            <a:pPr>
              <a:lnSpc>
                <a:spcPct val="90000"/>
              </a:lnSpc>
            </a:pPr>
            <a:r>
              <a:rPr lang="en-US" sz="1600" dirty="0">
                <a:solidFill>
                  <a:srgbClr val="FFFFFF"/>
                </a:solidFill>
                <a:ea typeface="+mn-lt"/>
                <a:cs typeface="+mn-lt"/>
              </a:rPr>
              <a:t>capacity in the Amazon Web Services (AWS) cloud. Using Amazon EC2</a:t>
            </a:r>
            <a:endParaRPr lang="en-US" sz="1600" dirty="0">
              <a:solidFill>
                <a:srgbClr val="FFFFFF"/>
              </a:solidFill>
              <a:cs typeface="Calibri"/>
            </a:endParaRPr>
          </a:p>
          <a:p>
            <a:pPr>
              <a:lnSpc>
                <a:spcPct val="90000"/>
              </a:lnSpc>
            </a:pPr>
            <a:r>
              <a:rPr lang="en-US" sz="1600" dirty="0">
                <a:solidFill>
                  <a:srgbClr val="FFFFFF"/>
                </a:solidFill>
                <a:ea typeface="+mn-lt"/>
                <a:cs typeface="+mn-lt"/>
              </a:rPr>
              <a:t>eliminates your need to invest in hardware up front so you can develop and</a:t>
            </a:r>
            <a:endParaRPr lang="en-US" sz="1600" dirty="0">
              <a:solidFill>
                <a:srgbClr val="FFFFFF"/>
              </a:solidFill>
              <a:cs typeface="Calibri"/>
            </a:endParaRPr>
          </a:p>
          <a:p>
            <a:pPr>
              <a:lnSpc>
                <a:spcPct val="90000"/>
              </a:lnSpc>
            </a:pPr>
            <a:r>
              <a:rPr lang="en-US" sz="1600" dirty="0">
                <a:solidFill>
                  <a:srgbClr val="FFFFFF"/>
                </a:solidFill>
                <a:ea typeface="+mn-lt"/>
                <a:cs typeface="+mn-lt"/>
              </a:rPr>
              <a:t>deploy applications faster. You can use Amazon EC2 to launch as many or as</a:t>
            </a:r>
            <a:endParaRPr lang="en-US" sz="1600" dirty="0">
              <a:solidFill>
                <a:srgbClr val="FFFFFF"/>
              </a:solidFill>
              <a:cs typeface="Calibri"/>
            </a:endParaRPr>
          </a:p>
          <a:p>
            <a:pPr>
              <a:lnSpc>
                <a:spcPct val="90000"/>
              </a:lnSpc>
            </a:pPr>
            <a:r>
              <a:rPr lang="en-US" sz="1600" dirty="0">
                <a:solidFill>
                  <a:srgbClr val="FFFFFF"/>
                </a:solidFill>
                <a:ea typeface="+mn-lt"/>
                <a:cs typeface="+mn-lt"/>
              </a:rPr>
              <a:t>few virtual servers as you need, configure security and networking, and manage</a:t>
            </a:r>
            <a:endParaRPr lang="en-US" sz="1600" dirty="0">
              <a:solidFill>
                <a:srgbClr val="FFFFFF"/>
              </a:solidFill>
              <a:cs typeface="Calibri"/>
            </a:endParaRPr>
          </a:p>
          <a:p>
            <a:pPr>
              <a:lnSpc>
                <a:spcPct val="90000"/>
              </a:lnSpc>
            </a:pPr>
            <a:r>
              <a:rPr lang="en-US" sz="1600" dirty="0">
                <a:solidFill>
                  <a:srgbClr val="FFFFFF"/>
                </a:solidFill>
                <a:ea typeface="+mn-lt"/>
                <a:cs typeface="+mn-lt"/>
              </a:rPr>
              <a:t>storage. Amazon EC2 enables you to scale up or down to handle changes in</a:t>
            </a:r>
            <a:endParaRPr lang="en-US" sz="1600" dirty="0">
              <a:solidFill>
                <a:srgbClr val="FFFFFF"/>
              </a:solidFill>
              <a:cs typeface="Calibri"/>
            </a:endParaRPr>
          </a:p>
          <a:p>
            <a:pPr>
              <a:lnSpc>
                <a:spcPct val="90000"/>
              </a:lnSpc>
            </a:pPr>
            <a:r>
              <a:rPr lang="en-US" sz="1600" dirty="0">
                <a:solidFill>
                  <a:srgbClr val="FFFFFF"/>
                </a:solidFill>
                <a:ea typeface="+mn-lt"/>
                <a:cs typeface="+mn-lt"/>
              </a:rPr>
              <a:t>requirements or spikes in popularity, reducing your need to forecast traffic."</a:t>
            </a:r>
            <a:endParaRPr lang="en-US" sz="1600" dirty="0">
              <a:solidFill>
                <a:srgbClr val="FFFFFF"/>
              </a:solidFill>
            </a:endParaRPr>
          </a:p>
        </p:txBody>
      </p:sp>
      <p:pic>
        <p:nvPicPr>
          <p:cNvPr id="4" name="Picture 4" descr="A picture containing indoor, stage&#10;&#10;Description generated with high confidence">
            <a:extLst>
              <a:ext uri="{FF2B5EF4-FFF2-40B4-BE49-F238E27FC236}">
                <a16:creationId xmlns:a16="http://schemas.microsoft.com/office/drawing/2014/main" id="{2206709C-A572-4F56-A397-29005544D42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2749" r="27162"/>
          <a:stretch/>
        </p:blipFill>
        <p:spPr>
          <a:xfrm>
            <a:off x="7710224" y="10"/>
            <a:ext cx="4481775" cy="6857990"/>
          </a:xfrm>
          <a:prstGeom prst="rect">
            <a:avLst/>
          </a:prstGeom>
        </p:spPr>
      </p:pic>
      <p:sp>
        <p:nvSpPr>
          <p:cNvPr id="6" name="TextBox 5">
            <a:extLst>
              <a:ext uri="{FF2B5EF4-FFF2-40B4-BE49-F238E27FC236}">
                <a16:creationId xmlns:a16="http://schemas.microsoft.com/office/drawing/2014/main" id="{A3F5F333-5E36-4403-83E4-2BAFF57F8BA9}"/>
              </a:ext>
            </a:extLst>
          </p:cNvPr>
          <p:cNvSpPr txBox="1"/>
          <p:nvPr/>
        </p:nvSpPr>
        <p:spPr>
          <a:xfrm>
            <a:off x="8571271" y="4015248"/>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9121443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3A5C4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F6BFF6-11E4-4D06-BB81-49AEC3748D91}"/>
              </a:ext>
            </a:extLst>
          </p:cNvPr>
          <p:cNvSpPr>
            <a:spLocks noGrp="1"/>
          </p:cNvSpPr>
          <p:nvPr>
            <p:ph type="title"/>
          </p:nvPr>
        </p:nvSpPr>
        <p:spPr>
          <a:xfrm>
            <a:off x="492370" y="516836"/>
            <a:ext cx="3084844" cy="1961086"/>
          </a:xfrm>
        </p:spPr>
        <p:txBody>
          <a:bodyPr>
            <a:normAutofit/>
          </a:bodyPr>
          <a:lstStyle/>
          <a:p>
            <a:r>
              <a:rPr lang="en-US" sz="4000">
                <a:solidFill>
                  <a:srgbClr val="FFFFFF"/>
                </a:solidFill>
                <a:ea typeface="+mj-lt"/>
                <a:cs typeface="+mj-lt"/>
              </a:rPr>
              <a:t>Amazon Machine Image</a:t>
            </a:r>
            <a:endParaRPr lang="en-US" sz="4000">
              <a:solidFill>
                <a:srgbClr val="FFFFFF"/>
              </a:solidFill>
            </a:endParaRPr>
          </a:p>
        </p:txBody>
      </p:sp>
      <p:cxnSp>
        <p:nvCxnSpPr>
          <p:cNvPr id="19" name="Straight Connector 1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A85B1D-9A3D-4D61-9041-16EE20CDB074}"/>
              </a:ext>
            </a:extLst>
          </p:cNvPr>
          <p:cNvSpPr>
            <a:spLocks noGrp="1"/>
          </p:cNvSpPr>
          <p:nvPr>
            <p:ph idx="1"/>
          </p:nvPr>
        </p:nvSpPr>
        <p:spPr>
          <a:xfrm>
            <a:off x="141591" y="2799654"/>
            <a:ext cx="3632268" cy="3668987"/>
          </a:xfrm>
        </p:spPr>
        <p:txBody>
          <a:bodyPr vert="horz" lIns="0" tIns="45720" rIns="0" bIns="45720" rtlCol="0" anchor="t">
            <a:normAutofit/>
          </a:bodyPr>
          <a:lstStyle/>
          <a:p>
            <a:r>
              <a:rPr lang="en-US" dirty="0">
                <a:solidFill>
                  <a:srgbClr val="FFFFFF"/>
                </a:solidFill>
                <a:ea typeface="+mn-lt"/>
                <a:cs typeface="+mn-lt"/>
              </a:rPr>
              <a:t>An Amazon </a:t>
            </a:r>
            <a:r>
              <a:rPr lang="en-US" b="1" dirty="0">
                <a:solidFill>
                  <a:srgbClr val="FFFFFF"/>
                </a:solidFill>
                <a:ea typeface="+mn-lt"/>
                <a:cs typeface="+mn-lt"/>
              </a:rPr>
              <a:t>Machine Image</a:t>
            </a:r>
            <a:r>
              <a:rPr lang="en-US" dirty="0">
                <a:solidFill>
                  <a:srgbClr val="FFFFFF"/>
                </a:solidFill>
                <a:ea typeface="+mn-lt"/>
                <a:cs typeface="+mn-lt"/>
              </a:rPr>
              <a:t> (AMI) is a master </a:t>
            </a:r>
            <a:r>
              <a:rPr lang="en-US" b="1" dirty="0">
                <a:solidFill>
                  <a:srgbClr val="FFFFFF"/>
                </a:solidFill>
                <a:ea typeface="+mn-lt"/>
                <a:cs typeface="+mn-lt"/>
              </a:rPr>
              <a:t>image</a:t>
            </a:r>
            <a:r>
              <a:rPr lang="en-US" dirty="0">
                <a:solidFill>
                  <a:srgbClr val="FFFFFF"/>
                </a:solidFill>
                <a:ea typeface="+mn-lt"/>
                <a:cs typeface="+mn-lt"/>
              </a:rPr>
              <a:t> for the creation of virtual servers (known as EC2 instances) in the Amazon Web Services (AWS) environment. The </a:t>
            </a:r>
            <a:r>
              <a:rPr lang="en-US" b="1" dirty="0">
                <a:solidFill>
                  <a:srgbClr val="FFFFFF"/>
                </a:solidFill>
                <a:ea typeface="+mn-lt"/>
                <a:cs typeface="+mn-lt"/>
              </a:rPr>
              <a:t>machine images</a:t>
            </a:r>
            <a:r>
              <a:rPr lang="en-US" dirty="0">
                <a:solidFill>
                  <a:srgbClr val="FFFFFF"/>
                </a:solidFill>
                <a:ea typeface="+mn-lt"/>
                <a:cs typeface="+mn-lt"/>
              </a:rPr>
              <a:t> are like templates that are configured with an operating system and other software, which determine the user's operating environment.</a:t>
            </a:r>
          </a:p>
          <a:p>
            <a:r>
              <a:rPr lang="en-US" b="1" dirty="0">
                <a:solidFill>
                  <a:srgbClr val="FF0000"/>
                </a:solidFill>
                <a:ea typeface="+mn-lt"/>
                <a:cs typeface="+mn-lt"/>
              </a:rPr>
              <a:t>Cloud girls call it “Army”</a:t>
            </a:r>
            <a:endParaRPr lang="en-US" b="1" dirty="0">
              <a:solidFill>
                <a:srgbClr val="FF0000"/>
              </a:solidFill>
              <a:cs typeface="Calibri" panose="020F0502020204030204"/>
            </a:endParaRPr>
          </a:p>
        </p:txBody>
      </p:sp>
      <p:pic>
        <p:nvPicPr>
          <p:cNvPr id="9" name="Picture 10">
            <a:extLst>
              <a:ext uri="{FF2B5EF4-FFF2-40B4-BE49-F238E27FC236}">
                <a16:creationId xmlns:a16="http://schemas.microsoft.com/office/drawing/2014/main" id="{6413809A-156C-48BC-9287-E2114E36B197}"/>
              </a:ext>
            </a:extLst>
          </p:cNvPr>
          <p:cNvPicPr>
            <a:picLocks noChangeAspect="1"/>
          </p:cNvPicPr>
          <p:nvPr/>
        </p:nvPicPr>
        <p:blipFill>
          <a:blip r:embed="rId2"/>
          <a:stretch>
            <a:fillRect/>
          </a:stretch>
        </p:blipFill>
        <p:spPr>
          <a:xfrm>
            <a:off x="4742017" y="922208"/>
            <a:ext cx="6798082" cy="5013584"/>
          </a:xfrm>
          <a:prstGeom prst="rect">
            <a:avLst/>
          </a:prstGeom>
        </p:spPr>
      </p:pic>
    </p:spTree>
    <p:extLst>
      <p:ext uri="{BB962C8B-B14F-4D97-AF65-F5344CB8AC3E}">
        <p14:creationId xmlns:p14="http://schemas.microsoft.com/office/powerpoint/2010/main" val="418035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BACA551-89CA-46E9-9821-8A36A0D51F44}"/>
              </a:ext>
            </a:extLst>
          </p:cNvPr>
          <p:cNvSpPr>
            <a:spLocks noGrp="1"/>
          </p:cNvSpPr>
          <p:nvPr>
            <p:ph type="title"/>
          </p:nvPr>
        </p:nvSpPr>
        <p:spPr>
          <a:xfrm>
            <a:off x="492369" y="605896"/>
            <a:ext cx="3642309" cy="5646208"/>
          </a:xfrm>
        </p:spPr>
        <p:txBody>
          <a:bodyPr vert="horz" lIns="91440" tIns="45720" rIns="91440" bIns="45720" rtlCol="0" anchor="ctr">
            <a:normAutofit/>
          </a:bodyPr>
          <a:lstStyle/>
          <a:p>
            <a:r>
              <a:rPr lang="en-US" sz="4400">
                <a:solidFill>
                  <a:srgbClr val="FFFFFF"/>
                </a:solidFill>
              </a:rPr>
              <a:t>Amazon Machine Image</a:t>
            </a:r>
          </a:p>
        </p:txBody>
      </p:sp>
      <p:sp>
        <p:nvSpPr>
          <p:cNvPr id="6" name="TextBox 5">
            <a:extLst>
              <a:ext uri="{FF2B5EF4-FFF2-40B4-BE49-F238E27FC236}">
                <a16:creationId xmlns:a16="http://schemas.microsoft.com/office/drawing/2014/main" id="{7476F5CD-D68F-456D-91B1-26A338D422E0}"/>
              </a:ext>
            </a:extLst>
          </p:cNvPr>
          <p:cNvSpPr txBox="1"/>
          <p:nvPr/>
        </p:nvSpPr>
        <p:spPr>
          <a:xfrm>
            <a:off x="5231958" y="605896"/>
            <a:ext cx="5923721" cy="5646208"/>
          </a:xfrm>
          <a:prstGeom prst="rect">
            <a:avLst/>
          </a:prstGeom>
        </p:spPr>
        <p:txBody>
          <a:bodyPr rot="0" spcFirstLastPara="0" vertOverflow="overflow" horzOverflow="overflow" vert="horz" lIns="0" tIns="45720" rIns="0" bIns="45720" numCol="1" spcCol="0" rtlCol="0" fromWordArt="0" anchor="ctr" anchorCtr="0" forceAA="0" compatLnSpc="1">
            <a:prstTxWarp prst="textNoShape">
              <a:avLst/>
            </a:prstTxWarp>
            <a:normAutofit/>
          </a:bodyPr>
          <a:lstStyle/>
          <a:p>
            <a:pPr>
              <a:lnSpc>
                <a:spcPct val="90000"/>
              </a:lnSpc>
              <a:spcAft>
                <a:spcPts val="600"/>
              </a:spcAft>
              <a:buFont typeface="Calibri" panose="020F0502020204030204" pitchFamily="34" charset="0"/>
            </a:pPr>
            <a:r>
              <a:rPr lang="en-US" sz="1700" b="1" dirty="0">
                <a:solidFill>
                  <a:schemeClr val="tx1">
                    <a:lumMod val="75000"/>
                    <a:lumOff val="25000"/>
                  </a:schemeClr>
                </a:solidFill>
              </a:rPr>
              <a:t>AMI Options:</a:t>
            </a:r>
          </a:p>
          <a:p>
            <a:pPr>
              <a:lnSpc>
                <a:spcPct val="90000"/>
              </a:lnSpc>
              <a:spcAft>
                <a:spcPts val="600"/>
              </a:spcAft>
              <a:buFont typeface="Calibri" panose="020F0502020204030204" pitchFamily="34" charset="0"/>
            </a:pPr>
            <a:r>
              <a:rPr lang="en-US" sz="1700" dirty="0"/>
              <a:t>AMIs come in three main categories:</a:t>
            </a:r>
          </a:p>
          <a:p>
            <a:pPr>
              <a:lnSpc>
                <a:spcPct val="90000"/>
              </a:lnSpc>
              <a:spcAft>
                <a:spcPts val="600"/>
              </a:spcAft>
              <a:buFont typeface="Calibri" panose="020F0502020204030204" pitchFamily="34" charset="0"/>
            </a:pPr>
            <a:r>
              <a:rPr lang="en-US" sz="1700" dirty="0"/>
              <a:t>1) Community AMIs:</a:t>
            </a:r>
          </a:p>
          <a:p>
            <a:pPr>
              <a:lnSpc>
                <a:spcPct val="90000"/>
              </a:lnSpc>
              <a:spcAft>
                <a:spcPts val="600"/>
              </a:spcAft>
              <a:buFont typeface="Calibri" panose="020F0502020204030204" pitchFamily="34" charset="0"/>
            </a:pPr>
            <a:r>
              <a:rPr lang="en-US" sz="1700" dirty="0"/>
              <a:t>-Free to use</a:t>
            </a:r>
          </a:p>
          <a:p>
            <a:pPr>
              <a:lnSpc>
                <a:spcPct val="90000"/>
              </a:lnSpc>
              <a:spcAft>
                <a:spcPts val="600"/>
              </a:spcAft>
              <a:buFont typeface="Calibri" panose="020F0502020204030204" pitchFamily="34" charset="0"/>
            </a:pPr>
            <a:r>
              <a:rPr lang="en-US" sz="1700" dirty="0"/>
              <a:t>-Generally, with these AMIs you are just selecting the OS you want</a:t>
            </a:r>
          </a:p>
          <a:p>
            <a:pPr>
              <a:lnSpc>
                <a:spcPct val="90000"/>
              </a:lnSpc>
              <a:spcAft>
                <a:spcPts val="600"/>
              </a:spcAft>
              <a:buFont typeface="Calibri" panose="020F0502020204030204" pitchFamily="34" charset="0"/>
            </a:pPr>
            <a:r>
              <a:rPr lang="en-US" sz="1700" dirty="0"/>
              <a:t>(2) AWS Marketplace AMIs:</a:t>
            </a:r>
          </a:p>
          <a:p>
            <a:pPr>
              <a:lnSpc>
                <a:spcPct val="90000"/>
              </a:lnSpc>
              <a:spcAft>
                <a:spcPts val="600"/>
              </a:spcAft>
              <a:buFont typeface="Calibri" panose="020F0502020204030204" pitchFamily="34" charset="0"/>
            </a:pPr>
            <a:r>
              <a:rPr lang="en-US" sz="1700" dirty="0"/>
              <a:t>-Pay to use</a:t>
            </a:r>
          </a:p>
          <a:p>
            <a:pPr>
              <a:lnSpc>
                <a:spcPct val="90000"/>
              </a:lnSpc>
              <a:spcAft>
                <a:spcPts val="600"/>
              </a:spcAft>
              <a:buFont typeface="Calibri" panose="020F0502020204030204" pitchFamily="34" charset="0"/>
            </a:pPr>
            <a:r>
              <a:rPr lang="en-US" sz="1700" dirty="0"/>
              <a:t>-Generally comes packaged with additional, licensed software.</a:t>
            </a:r>
          </a:p>
          <a:p>
            <a:pPr>
              <a:lnSpc>
                <a:spcPct val="90000"/>
              </a:lnSpc>
              <a:spcAft>
                <a:spcPts val="600"/>
              </a:spcAft>
              <a:buFont typeface="Calibri" panose="020F0502020204030204" pitchFamily="34" charset="0"/>
            </a:pPr>
            <a:r>
              <a:rPr lang="en-US" sz="1700" dirty="0"/>
              <a:t>(3) My </a:t>
            </a:r>
            <a:r>
              <a:rPr lang="en-US" sz="1700" dirty="0" err="1"/>
              <a:t>AMis</a:t>
            </a:r>
            <a:r>
              <a:rPr lang="en-US" sz="1700" dirty="0"/>
              <a:t>:</a:t>
            </a:r>
          </a:p>
          <a:p>
            <a:pPr>
              <a:lnSpc>
                <a:spcPct val="90000"/>
              </a:lnSpc>
              <a:spcAft>
                <a:spcPts val="600"/>
              </a:spcAft>
              <a:buFont typeface="Calibri" panose="020F0502020204030204" pitchFamily="34" charset="0"/>
            </a:pPr>
            <a:r>
              <a:rPr lang="en-US" sz="1700" dirty="0"/>
              <a:t>-AMIs that you create yourself</a:t>
            </a:r>
          </a:p>
          <a:p>
            <a:pPr>
              <a:lnSpc>
                <a:spcPct val="90000"/>
              </a:lnSpc>
              <a:spcAft>
                <a:spcPts val="600"/>
              </a:spcAft>
              <a:buFont typeface="Calibri" panose="020F0502020204030204" pitchFamily="34" charset="0"/>
            </a:pPr>
            <a:endParaRPr lang="en-US" sz="1700" dirty="0"/>
          </a:p>
          <a:p>
            <a:pPr>
              <a:lnSpc>
                <a:spcPct val="90000"/>
              </a:lnSpc>
              <a:spcAft>
                <a:spcPts val="600"/>
              </a:spcAft>
              <a:buFont typeface="Calibri" panose="020F0502020204030204" pitchFamily="34" charset="0"/>
            </a:pPr>
            <a:r>
              <a:rPr lang="en-US" sz="1700" b="1" dirty="0"/>
              <a:t>Instance Type Options:</a:t>
            </a:r>
          </a:p>
          <a:p>
            <a:pPr>
              <a:lnSpc>
                <a:spcPct val="90000"/>
              </a:lnSpc>
              <a:spcAft>
                <a:spcPts val="600"/>
              </a:spcAft>
              <a:buFont typeface="Calibri" panose="020F0502020204030204" pitchFamily="34" charset="0"/>
            </a:pPr>
            <a:r>
              <a:rPr lang="en-US" sz="1700" dirty="0"/>
              <a:t>(1) General purpose instances</a:t>
            </a:r>
          </a:p>
          <a:p>
            <a:pPr>
              <a:lnSpc>
                <a:spcPct val="90000"/>
              </a:lnSpc>
              <a:spcAft>
                <a:spcPts val="600"/>
              </a:spcAft>
              <a:buFont typeface="Calibri" panose="020F0502020204030204" pitchFamily="34" charset="0"/>
            </a:pPr>
            <a:r>
              <a:rPr lang="en-US" sz="1700" dirty="0"/>
              <a:t>(2) Compute optimized instances</a:t>
            </a:r>
          </a:p>
          <a:p>
            <a:pPr>
              <a:lnSpc>
                <a:spcPct val="90000"/>
              </a:lnSpc>
              <a:spcAft>
                <a:spcPts val="600"/>
              </a:spcAft>
              <a:buFont typeface="Calibri" panose="020F0502020204030204" pitchFamily="34" charset="0"/>
            </a:pPr>
            <a:r>
              <a:rPr lang="en-US" sz="1700" dirty="0"/>
              <a:t>(3) GPU optimized</a:t>
            </a:r>
          </a:p>
          <a:p>
            <a:pPr>
              <a:lnSpc>
                <a:spcPct val="90000"/>
              </a:lnSpc>
              <a:spcAft>
                <a:spcPts val="600"/>
              </a:spcAft>
              <a:buFont typeface="Calibri" panose="020F0502020204030204" pitchFamily="34" charset="0"/>
            </a:pPr>
            <a:r>
              <a:rPr lang="en-US" sz="1700" dirty="0"/>
              <a:t>(4) Memory optimized instances</a:t>
            </a:r>
          </a:p>
          <a:p>
            <a:pPr>
              <a:lnSpc>
                <a:spcPct val="90000"/>
              </a:lnSpc>
              <a:spcAft>
                <a:spcPts val="600"/>
              </a:spcAft>
            </a:pPr>
            <a:r>
              <a:rPr lang="en-US" sz="1700" dirty="0"/>
              <a:t>(5) Storage optimized instances</a:t>
            </a:r>
          </a:p>
          <a:p>
            <a:pPr>
              <a:lnSpc>
                <a:spcPct val="90000"/>
              </a:lnSpc>
              <a:spcAft>
                <a:spcPts val="600"/>
              </a:spcAft>
            </a:pPr>
            <a:r>
              <a:rPr lang="en-US" sz="1700" dirty="0"/>
              <a:t>(6) High Memory instances</a:t>
            </a:r>
          </a:p>
        </p:txBody>
      </p:sp>
    </p:spTree>
    <p:extLst>
      <p:ext uri="{BB962C8B-B14F-4D97-AF65-F5344CB8AC3E}">
        <p14:creationId xmlns:p14="http://schemas.microsoft.com/office/powerpoint/2010/main" val="3705423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F5A5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8A3A2F-64ED-4776-A218-FF71804EBC0D}"/>
              </a:ext>
            </a:extLst>
          </p:cNvPr>
          <p:cNvSpPr>
            <a:spLocks noGrp="1"/>
          </p:cNvSpPr>
          <p:nvPr>
            <p:ph type="title"/>
          </p:nvPr>
        </p:nvSpPr>
        <p:spPr>
          <a:xfrm>
            <a:off x="435868" y="640080"/>
            <a:ext cx="4014945" cy="2862699"/>
          </a:xfrm>
        </p:spPr>
        <p:txBody>
          <a:bodyPr vert="horz" lIns="91440" tIns="45720" rIns="91440" bIns="45720" rtlCol="0" anchor="b">
            <a:normAutofit/>
          </a:bodyPr>
          <a:lstStyle/>
          <a:p>
            <a:r>
              <a:rPr lang="en-US" sz="4400" dirty="0">
                <a:solidFill>
                  <a:schemeClr val="bg1"/>
                </a:solidFill>
                <a:latin typeface="Calibri"/>
                <a:cs typeface="Calibri Light"/>
              </a:rPr>
              <a:t>EC2 Pricing</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017B8A2-D71A-4A74-8316-915F3ADA5D37}"/>
              </a:ext>
            </a:extLst>
          </p:cNvPr>
          <p:cNvSpPr>
            <a:spLocks noGrp="1"/>
          </p:cNvSpPr>
          <p:nvPr>
            <p:ph idx="1"/>
          </p:nvPr>
        </p:nvSpPr>
        <p:spPr>
          <a:xfrm>
            <a:off x="5041750" y="281641"/>
            <a:ext cx="6573371" cy="6394273"/>
          </a:xfrm>
        </p:spPr>
        <p:txBody>
          <a:bodyPr vert="horz" lIns="0" tIns="45720" rIns="0" bIns="45720" rtlCol="0" anchor="t">
            <a:normAutofit fontScale="85000" lnSpcReduction="20000"/>
          </a:bodyPr>
          <a:lstStyle/>
          <a:p>
            <a:r>
              <a:rPr lang="en-US" sz="2100" dirty="0">
                <a:ea typeface="+mn-lt"/>
                <a:cs typeface="+mn-lt"/>
              </a:rPr>
              <a:t>EC2 Basics (buying options):</a:t>
            </a:r>
            <a:endParaRPr lang="en-US" sz="2100" dirty="0">
              <a:cs typeface="Calibri" panose="020F0502020204030204"/>
            </a:endParaRPr>
          </a:p>
          <a:p>
            <a:r>
              <a:rPr lang="en-US" b="1" dirty="0">
                <a:ea typeface="+mn-lt"/>
                <a:cs typeface="+mn-lt"/>
              </a:rPr>
              <a:t>On-Demand:</a:t>
            </a:r>
            <a:endParaRPr lang="en-US" b="1" dirty="0"/>
          </a:p>
          <a:p>
            <a:r>
              <a:rPr lang="en-US" dirty="0">
                <a:ea typeface="+mn-lt"/>
                <a:cs typeface="+mn-lt"/>
              </a:rPr>
              <a:t>On-demand purchasing allows you to choose any instance type you like and provision/terminate it at any time (on-demand).</a:t>
            </a:r>
            <a:endParaRPr lang="en-US" dirty="0">
              <a:cs typeface="Calibri" panose="020F0502020204030204"/>
            </a:endParaRPr>
          </a:p>
          <a:p>
            <a:r>
              <a:rPr lang="en-US" dirty="0">
                <a:ea typeface="+mn-lt"/>
                <a:cs typeface="+mn-lt"/>
              </a:rPr>
              <a:t>(1) Is the most expensive purchasing option.</a:t>
            </a:r>
            <a:endParaRPr lang="en-US" dirty="0"/>
          </a:p>
          <a:p>
            <a:r>
              <a:rPr lang="en-US" dirty="0">
                <a:ea typeface="+mn-lt"/>
                <a:cs typeface="+mn-lt"/>
              </a:rPr>
              <a:t>(2) Is the most flexible purchasing option.</a:t>
            </a:r>
            <a:endParaRPr lang="en-US" dirty="0"/>
          </a:p>
          <a:p>
            <a:r>
              <a:rPr lang="en-US" dirty="0">
                <a:ea typeface="+mn-lt"/>
                <a:cs typeface="+mn-lt"/>
              </a:rPr>
              <a:t>(3) You are only charged when the instance is running (and billed by the second)</a:t>
            </a:r>
            <a:endParaRPr lang="en-US" dirty="0"/>
          </a:p>
          <a:p>
            <a:r>
              <a:rPr lang="en-US" dirty="0">
                <a:ea typeface="+mn-lt"/>
                <a:cs typeface="+mn-lt"/>
              </a:rPr>
              <a:t>(4) You can provision/terminate an on-demand instance at any time.</a:t>
            </a:r>
            <a:endParaRPr lang="en-US" dirty="0"/>
          </a:p>
          <a:p>
            <a:endParaRPr lang="en-US" dirty="0">
              <a:ea typeface="+mn-lt"/>
              <a:cs typeface="+mn-lt"/>
            </a:endParaRPr>
          </a:p>
          <a:p>
            <a:r>
              <a:rPr lang="en-US" b="1" dirty="0">
                <a:ea typeface="+mn-lt"/>
                <a:cs typeface="+mn-lt"/>
              </a:rPr>
              <a:t>Reserved:</a:t>
            </a:r>
            <a:endParaRPr lang="en-US" b="1" dirty="0"/>
          </a:p>
          <a:p>
            <a:r>
              <a:rPr lang="en-US" dirty="0">
                <a:ea typeface="+mn-lt"/>
                <a:cs typeface="+mn-lt"/>
              </a:rPr>
              <a:t>Reserved purchasing allows you to purchase an instance for a set time period of one (1) or three (3)) years.</a:t>
            </a:r>
            <a:endParaRPr lang="en-US" dirty="0">
              <a:cs typeface="Calibri" panose="020F0502020204030204"/>
            </a:endParaRPr>
          </a:p>
          <a:p>
            <a:r>
              <a:rPr lang="en-US" dirty="0">
                <a:ea typeface="+mn-lt"/>
                <a:cs typeface="+mn-lt"/>
              </a:rPr>
              <a:t>(1) This allows for a significant price discount over using on-demand.</a:t>
            </a:r>
            <a:endParaRPr lang="en-US" dirty="0"/>
          </a:p>
          <a:p>
            <a:r>
              <a:rPr lang="en-US" dirty="0">
                <a:ea typeface="+mn-lt"/>
                <a:cs typeface="+mn-lt"/>
              </a:rPr>
              <a:t>(2) You can select to pay upfront, partial upfront, no upfront.</a:t>
            </a:r>
            <a:endParaRPr lang="en-US" dirty="0"/>
          </a:p>
          <a:p>
            <a:r>
              <a:rPr lang="en-US" dirty="0">
                <a:ea typeface="+mn-lt"/>
                <a:cs typeface="+mn-lt"/>
              </a:rPr>
              <a:t>3) Once you buy a reserved instance, you own it for the selected time period and are responsible for the entire price regardless of how often you use them.</a:t>
            </a:r>
            <a:endParaRPr lang="en-US" dirty="0">
              <a:cs typeface="Calibri" panose="020F0502020204030204"/>
            </a:endParaRPr>
          </a:p>
          <a:p>
            <a:endParaRPr lang="en-US" dirty="0"/>
          </a:p>
        </p:txBody>
      </p:sp>
    </p:spTree>
    <p:extLst>
      <p:ext uri="{BB962C8B-B14F-4D97-AF65-F5344CB8AC3E}">
        <p14:creationId xmlns:p14="http://schemas.microsoft.com/office/powerpoint/2010/main" val="256965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8A3A2F-64ED-4776-A218-FF71804EBC0D}"/>
              </a:ext>
            </a:extLst>
          </p:cNvPr>
          <p:cNvSpPr>
            <a:spLocks noGrp="1"/>
          </p:cNvSpPr>
          <p:nvPr>
            <p:ph type="title"/>
          </p:nvPr>
        </p:nvSpPr>
        <p:spPr>
          <a:xfrm>
            <a:off x="492369" y="605896"/>
            <a:ext cx="3642309" cy="5646208"/>
          </a:xfrm>
        </p:spPr>
        <p:txBody>
          <a:bodyPr vert="horz" lIns="91440" tIns="45720" rIns="91440" bIns="45720" rtlCol="0" anchor="ctr">
            <a:normAutofit/>
          </a:bodyPr>
          <a:lstStyle/>
          <a:p>
            <a:r>
              <a:rPr lang="en-US" sz="4400">
                <a:solidFill>
                  <a:srgbClr val="FFFFFF"/>
                </a:solidFill>
                <a:latin typeface="Calibri"/>
                <a:cs typeface="Calibri Light"/>
              </a:rPr>
              <a:t>EC2 Pricing</a:t>
            </a:r>
          </a:p>
        </p:txBody>
      </p:sp>
      <p:sp>
        <p:nvSpPr>
          <p:cNvPr id="4" name="Content Placeholder 3">
            <a:extLst>
              <a:ext uri="{FF2B5EF4-FFF2-40B4-BE49-F238E27FC236}">
                <a16:creationId xmlns:a16="http://schemas.microsoft.com/office/drawing/2014/main" id="{4017B8A2-D71A-4A74-8316-915F3ADA5D37}"/>
              </a:ext>
            </a:extLst>
          </p:cNvPr>
          <p:cNvSpPr>
            <a:spLocks noGrp="1"/>
          </p:cNvSpPr>
          <p:nvPr>
            <p:ph idx="1"/>
          </p:nvPr>
        </p:nvSpPr>
        <p:spPr>
          <a:xfrm>
            <a:off x="5231958" y="605896"/>
            <a:ext cx="5923721" cy="5646208"/>
          </a:xfrm>
        </p:spPr>
        <p:txBody>
          <a:bodyPr vert="horz" lIns="0" tIns="45720" rIns="0" bIns="45720" rtlCol="0" anchor="ctr">
            <a:normAutofit/>
          </a:bodyPr>
          <a:lstStyle/>
          <a:p>
            <a:pPr>
              <a:lnSpc>
                <a:spcPct val="90000"/>
              </a:lnSpc>
            </a:pPr>
            <a:r>
              <a:rPr lang="en-US" sz="1700" dirty="0">
                <a:ea typeface="+mn-lt"/>
                <a:cs typeface="+mn-lt"/>
              </a:rPr>
              <a:t>EC2 Basics (buying options):</a:t>
            </a:r>
            <a:endParaRPr lang="en-US" sz="1700" dirty="0">
              <a:cs typeface="Calibri" panose="020F0502020204030204"/>
            </a:endParaRPr>
          </a:p>
          <a:p>
            <a:pPr>
              <a:lnSpc>
                <a:spcPct val="90000"/>
              </a:lnSpc>
            </a:pPr>
            <a:r>
              <a:rPr lang="en-GB" sz="1700" b="1" dirty="0">
                <a:ea typeface="+mn-lt"/>
                <a:cs typeface="+mn-lt"/>
              </a:rPr>
              <a:t>Spot:</a:t>
            </a:r>
            <a:endParaRPr lang="en-US" sz="1700" b="1" dirty="0">
              <a:ea typeface="+mn-lt"/>
              <a:cs typeface="+mn-lt"/>
            </a:endParaRPr>
          </a:p>
          <a:p>
            <a:pPr>
              <a:lnSpc>
                <a:spcPct val="90000"/>
              </a:lnSpc>
            </a:pPr>
            <a:r>
              <a:rPr lang="en-GB" sz="1700" dirty="0">
                <a:ea typeface="+mn-lt"/>
                <a:cs typeface="+mn-lt"/>
              </a:rPr>
              <a:t>Spot pricing is a way for you to "bid'" on an instance type and only pay for and use that instance when the spot price is equal to or below your "bid" price</a:t>
            </a:r>
            <a:endParaRPr lang="en-US" sz="1700" dirty="0">
              <a:cs typeface="Calibri" panose="020F0502020204030204"/>
            </a:endParaRPr>
          </a:p>
          <a:p>
            <a:pPr>
              <a:lnSpc>
                <a:spcPct val="90000"/>
              </a:lnSpc>
            </a:pPr>
            <a:r>
              <a:rPr lang="en-GB" sz="1700" dirty="0">
                <a:ea typeface="+mn-lt"/>
                <a:cs typeface="+mn-lt"/>
              </a:rPr>
              <a:t>1) This option allows Amazon to sell the use of unused instances, for short amounts of time, at a substantial discount</a:t>
            </a:r>
            <a:endParaRPr lang="en-US" sz="1700" dirty="0">
              <a:cs typeface="Calibri" panose="020F0502020204030204"/>
            </a:endParaRPr>
          </a:p>
          <a:p>
            <a:pPr>
              <a:lnSpc>
                <a:spcPct val="90000"/>
              </a:lnSpc>
            </a:pPr>
            <a:r>
              <a:rPr lang="en-GB" sz="1700" dirty="0">
                <a:ea typeface="+mn-lt"/>
                <a:cs typeface="+mn-lt"/>
              </a:rPr>
              <a:t>(2) Spot prices fluctuate based on supply and demand in the spot marketplace</a:t>
            </a:r>
            <a:endParaRPr lang="en-US" sz="1700" dirty="0"/>
          </a:p>
          <a:p>
            <a:pPr>
              <a:lnSpc>
                <a:spcPct val="90000"/>
              </a:lnSpc>
            </a:pPr>
            <a:r>
              <a:rPr lang="en-GB" sz="1700" dirty="0">
                <a:ea typeface="+mn-lt"/>
                <a:cs typeface="+mn-lt"/>
              </a:rPr>
              <a:t>(3) You are charged by the second (but bid pricing based on and hourly rate)</a:t>
            </a:r>
            <a:endParaRPr lang="en-US" sz="1700" dirty="0"/>
          </a:p>
          <a:p>
            <a:pPr>
              <a:lnSpc>
                <a:spcPct val="90000"/>
              </a:lnSpc>
            </a:pPr>
            <a:r>
              <a:rPr lang="en-GB" sz="1700" dirty="0">
                <a:ea typeface="+mn-lt"/>
                <a:cs typeface="+mn-lt"/>
              </a:rPr>
              <a:t>(4) When you have an active bid, an instance is provisioned for you when the spot price is equal to or less than you bid price.</a:t>
            </a:r>
            <a:endParaRPr lang="en-US" sz="1700" dirty="0">
              <a:cs typeface="Calibri" panose="020F0502020204030204"/>
            </a:endParaRPr>
          </a:p>
          <a:p>
            <a:pPr>
              <a:lnSpc>
                <a:spcPct val="90000"/>
              </a:lnSpc>
            </a:pPr>
            <a:r>
              <a:rPr lang="en-GB" sz="1700" dirty="0">
                <a:ea typeface="+mn-lt"/>
                <a:cs typeface="+mn-lt"/>
              </a:rPr>
              <a:t>5) Provisioned instances automatically terminate when the spot price is greater than your bid price.</a:t>
            </a:r>
            <a:endParaRPr lang="en-US" sz="1700" dirty="0">
              <a:cs typeface="Calibri" panose="020F0502020204030204"/>
            </a:endParaRPr>
          </a:p>
          <a:p>
            <a:pPr>
              <a:lnSpc>
                <a:spcPct val="90000"/>
              </a:lnSpc>
            </a:pPr>
            <a:endParaRPr lang="en-US" sz="1700" dirty="0">
              <a:cs typeface="Calibri" panose="020F0502020204030204"/>
            </a:endParaRPr>
          </a:p>
          <a:p>
            <a:pPr>
              <a:lnSpc>
                <a:spcPct val="90000"/>
              </a:lnSpc>
            </a:pPr>
            <a:endParaRPr lang="en-US" sz="1700"/>
          </a:p>
        </p:txBody>
      </p:sp>
    </p:spTree>
    <p:extLst>
      <p:ext uri="{BB962C8B-B14F-4D97-AF65-F5344CB8AC3E}">
        <p14:creationId xmlns:p14="http://schemas.microsoft.com/office/powerpoint/2010/main" val="546092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B9B924-0D46-4DBD-A9E3-091E56457630}"/>
              </a:ext>
            </a:extLst>
          </p:cNvPr>
          <p:cNvSpPr>
            <a:spLocks noGrp="1"/>
          </p:cNvSpPr>
          <p:nvPr>
            <p:ph type="title"/>
          </p:nvPr>
        </p:nvSpPr>
        <p:spPr>
          <a:xfrm>
            <a:off x="492369" y="605896"/>
            <a:ext cx="3642309" cy="5646208"/>
          </a:xfrm>
        </p:spPr>
        <p:txBody>
          <a:bodyPr anchor="ctr">
            <a:normAutofit/>
          </a:bodyPr>
          <a:lstStyle/>
          <a:p>
            <a:r>
              <a:rPr lang="en-US" sz="4400" b="1" dirty="0">
                <a:solidFill>
                  <a:srgbClr val="FFFFFF"/>
                </a:solidFill>
                <a:ea typeface="+mj-lt"/>
                <a:cs typeface="+mj-lt"/>
              </a:rPr>
              <a:t>Amazon Elastic Block Store (EBS)</a:t>
            </a:r>
            <a:endParaRPr lang="en-US" sz="4400">
              <a:solidFill>
                <a:srgbClr val="FFFFFF"/>
              </a:solidFill>
            </a:endParaRPr>
          </a:p>
        </p:txBody>
      </p:sp>
      <p:sp>
        <p:nvSpPr>
          <p:cNvPr id="3" name="Content Placeholder 2">
            <a:extLst>
              <a:ext uri="{FF2B5EF4-FFF2-40B4-BE49-F238E27FC236}">
                <a16:creationId xmlns:a16="http://schemas.microsoft.com/office/drawing/2014/main" id="{E0412251-6EE0-4FF5-9453-9DFF188FCFE2}"/>
              </a:ext>
            </a:extLst>
          </p:cNvPr>
          <p:cNvSpPr>
            <a:spLocks noGrp="1"/>
          </p:cNvSpPr>
          <p:nvPr>
            <p:ph idx="1"/>
          </p:nvPr>
        </p:nvSpPr>
        <p:spPr>
          <a:xfrm>
            <a:off x="5231958" y="605896"/>
            <a:ext cx="5923721" cy="5646208"/>
          </a:xfrm>
        </p:spPr>
        <p:txBody>
          <a:bodyPr vert="horz" lIns="0" tIns="45720" rIns="0" bIns="45720" rtlCol="0" anchor="ctr">
            <a:normAutofit/>
          </a:bodyPr>
          <a:lstStyle/>
          <a:p>
            <a:pPr>
              <a:lnSpc>
                <a:spcPct val="90000"/>
              </a:lnSpc>
            </a:pPr>
            <a:r>
              <a:rPr lang="en-US" sz="1700" dirty="0">
                <a:ea typeface="+mn-lt"/>
                <a:cs typeface="+mn-lt"/>
              </a:rPr>
              <a:t>Provides block level storage volumes (1 GB to 1 TB ) for use with Amazon EC2 instances. Multiple volumes can be mounted to the same instance. </a:t>
            </a:r>
            <a:endParaRPr lang="en-US" sz="1700" dirty="0"/>
          </a:p>
          <a:p>
            <a:pPr>
              <a:lnSpc>
                <a:spcPct val="90000"/>
              </a:lnSpc>
            </a:pPr>
            <a:r>
              <a:rPr lang="en-US" sz="1700" dirty="0">
                <a:ea typeface="+mn-lt"/>
                <a:cs typeface="+mn-lt"/>
              </a:rPr>
              <a:t>EBS volumes are network-attached and persist independently from the life of an instance. </a:t>
            </a:r>
            <a:endParaRPr lang="en-US" sz="1700" dirty="0"/>
          </a:p>
          <a:p>
            <a:pPr>
              <a:lnSpc>
                <a:spcPct val="90000"/>
              </a:lnSpc>
            </a:pPr>
            <a:r>
              <a:rPr lang="en-US" sz="1700" dirty="0">
                <a:ea typeface="+mn-lt"/>
                <a:cs typeface="+mn-lt"/>
              </a:rPr>
              <a:t>Storage volumes behave like raw, unformatted block devices, allowing users to create a file system on top of Amazon EBS volumes, or use them in any other way you would use a block device (like a hard drive).</a:t>
            </a:r>
          </a:p>
          <a:p>
            <a:pPr>
              <a:lnSpc>
                <a:spcPct val="90000"/>
              </a:lnSpc>
            </a:pPr>
            <a:r>
              <a:rPr lang="en-US" sz="1700" dirty="0">
                <a:ea typeface="+mn-lt"/>
                <a:cs typeface="+mn-lt"/>
              </a:rPr>
              <a:t>EBS volumes are placed in a specific Availability Zone and can then be attached to instances also in that same Availability Zone. </a:t>
            </a:r>
            <a:endParaRPr lang="en-US" sz="1700" dirty="0">
              <a:cs typeface="Calibri"/>
            </a:endParaRPr>
          </a:p>
          <a:p>
            <a:pPr>
              <a:lnSpc>
                <a:spcPct val="90000"/>
              </a:lnSpc>
            </a:pPr>
            <a:r>
              <a:rPr lang="en-US" sz="1700" dirty="0">
                <a:ea typeface="+mn-lt"/>
                <a:cs typeface="+mn-lt"/>
              </a:rPr>
              <a:t>Each storage volume is automatically replicated within the same Availability Zone. EBS provides the ability to create point-in-time snapshots of volumes, which are persisted to Amazon S3. </a:t>
            </a:r>
            <a:endParaRPr lang="en-US" sz="1700" dirty="0"/>
          </a:p>
          <a:p>
            <a:pPr>
              <a:lnSpc>
                <a:spcPct val="90000"/>
              </a:lnSpc>
            </a:pPr>
            <a:r>
              <a:rPr lang="en-US" sz="1700" dirty="0">
                <a:ea typeface="+mn-lt"/>
                <a:cs typeface="+mn-lt"/>
              </a:rPr>
              <a:t>These snapshots can be used as the starting point for new Amazon EBS volumes, and protect data for long-term durability. The same snapshot can be used to instantiate as many volumes as you wish. These snapshots can be copied across AWS regions.</a:t>
            </a:r>
            <a:endParaRPr lang="en-US" sz="1700" dirty="0">
              <a:cs typeface="Calibri"/>
            </a:endParaRPr>
          </a:p>
        </p:txBody>
      </p:sp>
      <p:sp>
        <p:nvSpPr>
          <p:cNvPr id="6" name="TextBox 5">
            <a:extLst>
              <a:ext uri="{FF2B5EF4-FFF2-40B4-BE49-F238E27FC236}">
                <a16:creationId xmlns:a16="http://schemas.microsoft.com/office/drawing/2014/main" id="{AC21BBED-2C0F-4895-B726-99586115A477}"/>
              </a:ext>
            </a:extLst>
          </p:cNvPr>
          <p:cNvSpPr txBox="1"/>
          <p:nvPr/>
        </p:nvSpPr>
        <p:spPr>
          <a:xfrm>
            <a:off x="4724400" y="4337050"/>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528298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F5A5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8A3A2F-64ED-4776-A218-FF71804EBC0D}"/>
              </a:ext>
            </a:extLst>
          </p:cNvPr>
          <p:cNvSpPr>
            <a:spLocks noGrp="1"/>
          </p:cNvSpPr>
          <p:nvPr>
            <p:ph type="title"/>
          </p:nvPr>
        </p:nvSpPr>
        <p:spPr>
          <a:xfrm>
            <a:off x="435868" y="640080"/>
            <a:ext cx="4014945" cy="2862699"/>
          </a:xfrm>
        </p:spPr>
        <p:txBody>
          <a:bodyPr vert="horz" lIns="91440" tIns="45720" rIns="91440" bIns="45720" rtlCol="0" anchor="b">
            <a:normAutofit/>
          </a:bodyPr>
          <a:lstStyle/>
          <a:p>
            <a:r>
              <a:rPr lang="en-US" sz="4400" dirty="0">
                <a:solidFill>
                  <a:srgbClr val="FFFFFF"/>
                </a:solidFill>
              </a:rPr>
              <a:t>CLOUD MODELS</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iaas-paas-saas-comparison-1024x759.jpg">
            <a:extLst>
              <a:ext uri="{FF2B5EF4-FFF2-40B4-BE49-F238E27FC236}">
                <a16:creationId xmlns:a16="http://schemas.microsoft.com/office/drawing/2014/main" id="{7178AC39-428E-44B1-846C-344053FBC2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2335" y="1107003"/>
            <a:ext cx="6275667" cy="4643993"/>
          </a:xfrm>
          <a:prstGeom prst="rect">
            <a:avLst/>
          </a:prstGeom>
        </p:spPr>
      </p:pic>
    </p:spTree>
    <p:extLst>
      <p:ext uri="{BB962C8B-B14F-4D97-AF65-F5344CB8AC3E}">
        <p14:creationId xmlns:p14="http://schemas.microsoft.com/office/powerpoint/2010/main" val="3780145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AA645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B9B924-0D46-4DBD-A9E3-091E56457630}"/>
              </a:ext>
            </a:extLst>
          </p:cNvPr>
          <p:cNvSpPr>
            <a:spLocks noGrp="1"/>
          </p:cNvSpPr>
          <p:nvPr>
            <p:ph type="title"/>
          </p:nvPr>
        </p:nvSpPr>
        <p:spPr>
          <a:xfrm>
            <a:off x="492370" y="516836"/>
            <a:ext cx="3084844" cy="1961086"/>
          </a:xfrm>
        </p:spPr>
        <p:txBody>
          <a:bodyPr>
            <a:normAutofit/>
          </a:bodyPr>
          <a:lstStyle/>
          <a:p>
            <a:r>
              <a:rPr lang="en-US" sz="4000" b="1">
                <a:solidFill>
                  <a:srgbClr val="FFFFFF"/>
                </a:solidFill>
                <a:ea typeface="+mj-lt"/>
                <a:cs typeface="+mj-lt"/>
              </a:rPr>
              <a:t>Elastic Block Store (EBS) -Volume</a:t>
            </a:r>
            <a:endParaRPr lang="en-US" sz="4000">
              <a:solidFill>
                <a:srgbClr val="FFFFFF"/>
              </a:solidFill>
            </a:endParaRPr>
          </a:p>
        </p:txBody>
      </p:sp>
      <p:cxnSp>
        <p:nvCxnSpPr>
          <p:cNvPr id="26" name="Straight Connector 2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412251-6EE0-4FF5-9453-9DFF188FCFE2}"/>
              </a:ext>
            </a:extLst>
          </p:cNvPr>
          <p:cNvSpPr>
            <a:spLocks noGrp="1"/>
          </p:cNvSpPr>
          <p:nvPr>
            <p:ph idx="1"/>
          </p:nvPr>
        </p:nvSpPr>
        <p:spPr>
          <a:xfrm>
            <a:off x="153882" y="2799654"/>
            <a:ext cx="3656847" cy="3681277"/>
          </a:xfrm>
        </p:spPr>
        <p:txBody>
          <a:bodyPr vert="horz" lIns="0" tIns="45720" rIns="0" bIns="45720" rtlCol="0" anchor="t">
            <a:noAutofit/>
          </a:bodyPr>
          <a:lstStyle/>
          <a:p>
            <a:pPr>
              <a:lnSpc>
                <a:spcPct val="90000"/>
              </a:lnSpc>
            </a:pPr>
            <a:r>
              <a:rPr lang="en-US" sz="1800" dirty="0">
                <a:solidFill>
                  <a:srgbClr val="FFFFFF"/>
                </a:solidFill>
                <a:ea typeface="+mn-lt"/>
                <a:cs typeface="+mn-lt"/>
              </a:rPr>
              <a:t>To enable your EC2 instances to fully utilize the IOPS provisioned on an EBS volume,:</a:t>
            </a:r>
          </a:p>
          <a:p>
            <a:pPr>
              <a:lnSpc>
                <a:spcPct val="90000"/>
              </a:lnSpc>
            </a:pPr>
            <a:r>
              <a:rPr lang="en-US" sz="1800" dirty="0">
                <a:solidFill>
                  <a:srgbClr val="FFFFFF"/>
                </a:solidFill>
                <a:ea typeface="+mn-lt"/>
                <a:cs typeface="+mn-lt"/>
              </a:rPr>
              <a:t>Launch selected Amazon EC2 instance types as “EBS-Optimized” instances. </a:t>
            </a:r>
            <a:endParaRPr lang="en-US" sz="1800">
              <a:solidFill>
                <a:srgbClr val="FFFFFF"/>
              </a:solidFill>
              <a:cs typeface="Calibri"/>
            </a:endParaRPr>
          </a:p>
          <a:p>
            <a:pPr>
              <a:lnSpc>
                <a:spcPct val="90000"/>
              </a:lnSpc>
            </a:pPr>
            <a:r>
              <a:rPr lang="en-US" sz="1800" dirty="0">
                <a:solidFill>
                  <a:srgbClr val="FFFFFF"/>
                </a:solidFill>
                <a:ea typeface="+mn-lt"/>
                <a:cs typeface="+mn-lt"/>
              </a:rPr>
              <a:t>EBS-optimized instances deliver dedicated throughput between Amazon EC2 and Amazon EBS, with options between 500 Mbps and 1000 Mbps depending on the instance type used. </a:t>
            </a:r>
            <a:endParaRPr lang="en-US" sz="1800">
              <a:solidFill>
                <a:srgbClr val="FFFFFF"/>
              </a:solidFill>
              <a:cs typeface="Calibri"/>
            </a:endParaRPr>
          </a:p>
          <a:p>
            <a:pPr>
              <a:lnSpc>
                <a:spcPct val="90000"/>
              </a:lnSpc>
            </a:pPr>
            <a:r>
              <a:rPr lang="en-US" sz="1800" dirty="0">
                <a:solidFill>
                  <a:srgbClr val="FFFFFF"/>
                </a:solidFill>
                <a:ea typeface="+mn-lt"/>
                <a:cs typeface="+mn-lt"/>
              </a:rPr>
              <a:t>EBS charges based on per GB-month AND  per 1 million I/O requests</a:t>
            </a:r>
            <a:endParaRPr lang="en-US" sz="1800" dirty="0">
              <a:solidFill>
                <a:srgbClr val="FFFFFF"/>
              </a:solidFill>
            </a:endParaRPr>
          </a:p>
          <a:p>
            <a:pPr>
              <a:lnSpc>
                <a:spcPct val="90000"/>
              </a:lnSpc>
            </a:pPr>
            <a:endParaRPr lang="en-US" sz="1400">
              <a:solidFill>
                <a:srgbClr val="FFFFFF"/>
              </a:solidFill>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97605827-FBDA-497A-B34B-6269674150BF}"/>
              </a:ext>
            </a:extLst>
          </p:cNvPr>
          <p:cNvPicPr>
            <a:picLocks noChangeAspect="1"/>
          </p:cNvPicPr>
          <p:nvPr/>
        </p:nvPicPr>
        <p:blipFill>
          <a:blip r:embed="rId2"/>
          <a:stretch>
            <a:fillRect/>
          </a:stretch>
        </p:blipFill>
        <p:spPr>
          <a:xfrm>
            <a:off x="4053760" y="1332685"/>
            <a:ext cx="8088564" cy="4536759"/>
          </a:xfrm>
          <a:prstGeom prst="rect">
            <a:avLst/>
          </a:prstGeom>
        </p:spPr>
      </p:pic>
      <p:sp>
        <p:nvSpPr>
          <p:cNvPr id="6" name="TextBox 5">
            <a:extLst>
              <a:ext uri="{FF2B5EF4-FFF2-40B4-BE49-F238E27FC236}">
                <a16:creationId xmlns:a16="http://schemas.microsoft.com/office/drawing/2014/main" id="{AC21BBED-2C0F-4895-B726-99586115A477}"/>
              </a:ext>
            </a:extLst>
          </p:cNvPr>
          <p:cNvSpPr txBox="1"/>
          <p:nvPr/>
        </p:nvSpPr>
        <p:spPr>
          <a:xfrm>
            <a:off x="4724400" y="4337050"/>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321601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F1C4A-5D78-4139-B8DB-AEA35DA66025}"/>
              </a:ext>
            </a:extLst>
          </p:cNvPr>
          <p:cNvSpPr>
            <a:spLocks noGrp="1"/>
          </p:cNvSpPr>
          <p:nvPr>
            <p:ph type="title"/>
          </p:nvPr>
        </p:nvSpPr>
        <p:spPr>
          <a:xfrm>
            <a:off x="573061" y="-217300"/>
            <a:ext cx="6750987" cy="1450757"/>
          </a:xfrm>
        </p:spPr>
        <p:txBody>
          <a:bodyPr>
            <a:normAutofit/>
          </a:bodyPr>
          <a:lstStyle/>
          <a:p>
            <a:r>
              <a:rPr lang="en-US" dirty="0">
                <a:solidFill>
                  <a:schemeClr val="accent1"/>
                </a:solidFill>
                <a:latin typeface="Calibri"/>
                <a:cs typeface="Calibri Light"/>
              </a:rPr>
              <a:t>AWS LAMBDA</a:t>
            </a:r>
            <a:endParaRPr lang="en-US" dirty="0">
              <a:solidFill>
                <a:schemeClr val="accent1"/>
              </a:solidFill>
              <a:latin typeface="Calibri"/>
            </a:endParaRPr>
          </a:p>
        </p:txBody>
      </p:sp>
      <p:sp>
        <p:nvSpPr>
          <p:cNvPr id="3" name="Content Placeholder 2">
            <a:extLst>
              <a:ext uri="{FF2B5EF4-FFF2-40B4-BE49-F238E27FC236}">
                <a16:creationId xmlns:a16="http://schemas.microsoft.com/office/drawing/2014/main" id="{A46851AE-1790-4E53-A3F0-FB614C151984}"/>
              </a:ext>
            </a:extLst>
          </p:cNvPr>
          <p:cNvSpPr>
            <a:spLocks noGrp="1"/>
          </p:cNvSpPr>
          <p:nvPr>
            <p:ph idx="1"/>
          </p:nvPr>
        </p:nvSpPr>
        <p:spPr>
          <a:xfrm>
            <a:off x="208463" y="1753578"/>
            <a:ext cx="7619489" cy="5455160"/>
          </a:xfrm>
        </p:spPr>
        <p:txBody>
          <a:bodyPr vert="horz" lIns="0" tIns="45720" rIns="0" bIns="45720" rtlCol="0" anchor="t">
            <a:noAutofit/>
          </a:bodyPr>
          <a:lstStyle/>
          <a:p>
            <a:r>
              <a:rPr lang="en-GB" dirty="0">
                <a:ea typeface="+mn-lt"/>
                <a:cs typeface="+mn-lt"/>
              </a:rPr>
              <a:t>Lambda is serverless computing. It is the next generation of cloud computing that will replace EC2 instances (for the most part).</a:t>
            </a:r>
            <a:endParaRPr lang="en-US" dirty="0">
              <a:cs typeface="Calibri"/>
            </a:endParaRPr>
          </a:p>
          <a:p>
            <a:r>
              <a:rPr lang="en-GB" dirty="0">
                <a:ea typeface="+mn-lt"/>
                <a:cs typeface="+mn-lt"/>
              </a:rPr>
              <a:t>AWS Lambda is a compute service that lets you run code without provisioning or managing servers. AWS Lambda executes your code only when needed and scales automatically, from a few requests per day to thousands per second.</a:t>
            </a:r>
            <a:endParaRPr lang="en-US">
              <a:cs typeface="Calibri"/>
            </a:endParaRPr>
          </a:p>
          <a:p>
            <a:r>
              <a:rPr lang="en-GB" dirty="0">
                <a:ea typeface="+mn-lt"/>
                <a:cs typeface="+mn-lt"/>
              </a:rPr>
              <a:t>You pay only for the compute time you consume there is no charge when your code is not running. </a:t>
            </a:r>
            <a:endParaRPr lang="en-GB" dirty="0">
              <a:cs typeface="Calibri"/>
            </a:endParaRPr>
          </a:p>
          <a:p>
            <a:endParaRPr lang="en-US" sz="1400" dirty="0">
              <a:cs typeface="Calibri"/>
            </a:endParaRPr>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a:extLst>
              <a:ext uri="{FF2B5EF4-FFF2-40B4-BE49-F238E27FC236}">
                <a16:creationId xmlns:a16="http://schemas.microsoft.com/office/drawing/2014/main" id="{502A6E92-CE10-40EF-9A52-F6CFEF89E9F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17077" y="1479755"/>
            <a:ext cx="2743200" cy="2743200"/>
          </a:xfrm>
          <a:prstGeom prst="rect">
            <a:avLst/>
          </a:prstGeom>
        </p:spPr>
      </p:pic>
      <p:sp>
        <p:nvSpPr>
          <p:cNvPr id="6" name="TextBox 5">
            <a:extLst>
              <a:ext uri="{FF2B5EF4-FFF2-40B4-BE49-F238E27FC236}">
                <a16:creationId xmlns:a16="http://schemas.microsoft.com/office/drawing/2014/main" id="{747C1FED-BB03-4A6D-89D9-2C338BA1A8BF}"/>
              </a:ext>
            </a:extLst>
          </p:cNvPr>
          <p:cNvSpPr txBox="1"/>
          <p:nvPr/>
        </p:nvSpPr>
        <p:spPr>
          <a:xfrm>
            <a:off x="8817077" y="4222955"/>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2729710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F1C4A-5D78-4139-B8DB-AEA35DA66025}"/>
              </a:ext>
            </a:extLst>
          </p:cNvPr>
          <p:cNvSpPr>
            <a:spLocks noGrp="1"/>
          </p:cNvSpPr>
          <p:nvPr>
            <p:ph type="title"/>
          </p:nvPr>
        </p:nvSpPr>
        <p:spPr>
          <a:xfrm>
            <a:off x="573061" y="-217300"/>
            <a:ext cx="6750987" cy="1450757"/>
          </a:xfrm>
        </p:spPr>
        <p:txBody>
          <a:bodyPr>
            <a:normAutofit/>
          </a:bodyPr>
          <a:lstStyle/>
          <a:p>
            <a:r>
              <a:rPr lang="en-US" dirty="0">
                <a:solidFill>
                  <a:schemeClr val="accent1"/>
                </a:solidFill>
                <a:latin typeface="Calibri"/>
                <a:cs typeface="Calibri Light"/>
              </a:rPr>
              <a:t>AWS LAMBDA</a:t>
            </a:r>
            <a:endParaRPr lang="en-US" dirty="0">
              <a:solidFill>
                <a:schemeClr val="accent1"/>
              </a:solidFill>
              <a:latin typeface="Calibri"/>
            </a:endParaRPr>
          </a:p>
        </p:txBody>
      </p:sp>
      <p:sp>
        <p:nvSpPr>
          <p:cNvPr id="3" name="Content Placeholder 2">
            <a:extLst>
              <a:ext uri="{FF2B5EF4-FFF2-40B4-BE49-F238E27FC236}">
                <a16:creationId xmlns:a16="http://schemas.microsoft.com/office/drawing/2014/main" id="{A46851AE-1790-4E53-A3F0-FB614C151984}"/>
              </a:ext>
            </a:extLst>
          </p:cNvPr>
          <p:cNvSpPr>
            <a:spLocks noGrp="1"/>
          </p:cNvSpPr>
          <p:nvPr>
            <p:ph idx="1"/>
          </p:nvPr>
        </p:nvSpPr>
        <p:spPr>
          <a:xfrm>
            <a:off x="208463" y="1753578"/>
            <a:ext cx="7619489" cy="5455160"/>
          </a:xfrm>
        </p:spPr>
        <p:txBody>
          <a:bodyPr vert="horz" lIns="0" tIns="45720" rIns="0" bIns="45720" rtlCol="0" anchor="t">
            <a:noAutofit/>
          </a:bodyPr>
          <a:lstStyle/>
          <a:p>
            <a:r>
              <a:rPr lang="en-GB" dirty="0">
                <a:ea typeface="+mn-lt"/>
                <a:cs typeface="+mn-lt"/>
              </a:rPr>
              <a:t>With AWS Lambda, you can run code for virtually any type of application or backend service all with zero administration. </a:t>
            </a:r>
          </a:p>
          <a:p>
            <a:r>
              <a:rPr lang="en-GB" dirty="0">
                <a:ea typeface="+mn-lt"/>
                <a:cs typeface="+mn-lt"/>
              </a:rPr>
              <a:t>AWS Lambda runs your code on a high-availability compute infrastructure and performs all of the administration of the compute resources, including server and operating system maintenance, capacity provisioning and automatic scaling, code monitoring and logging. </a:t>
            </a:r>
            <a:endParaRPr lang="en-GB">
              <a:ea typeface="+mn-lt"/>
              <a:cs typeface="+mn-lt"/>
            </a:endParaRPr>
          </a:p>
          <a:p>
            <a:r>
              <a:rPr lang="en-GB" dirty="0">
                <a:ea typeface="+mn-lt"/>
                <a:cs typeface="+mn-lt"/>
              </a:rPr>
              <a:t>All you need to do is supply your code in one of the languages that AWS Lambda supports (currently Node.is, Java, C# and Python)."</a:t>
            </a:r>
            <a:endParaRPr lang="en-GB">
              <a:cs typeface="Calibri"/>
            </a:endParaRPr>
          </a:p>
          <a:p>
            <a:endParaRPr lang="en-US" sz="1400" dirty="0">
              <a:cs typeface="Calibri"/>
            </a:endParaRPr>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a:extLst>
              <a:ext uri="{FF2B5EF4-FFF2-40B4-BE49-F238E27FC236}">
                <a16:creationId xmlns:a16="http://schemas.microsoft.com/office/drawing/2014/main" id="{502A6E92-CE10-40EF-9A52-F6CFEF89E9F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17077" y="1479755"/>
            <a:ext cx="2743200" cy="2743200"/>
          </a:xfrm>
          <a:prstGeom prst="rect">
            <a:avLst/>
          </a:prstGeom>
        </p:spPr>
      </p:pic>
      <p:sp>
        <p:nvSpPr>
          <p:cNvPr id="6" name="TextBox 5">
            <a:extLst>
              <a:ext uri="{FF2B5EF4-FFF2-40B4-BE49-F238E27FC236}">
                <a16:creationId xmlns:a16="http://schemas.microsoft.com/office/drawing/2014/main" id="{747C1FED-BB03-4A6D-89D9-2C338BA1A8BF}"/>
              </a:ext>
            </a:extLst>
          </p:cNvPr>
          <p:cNvSpPr txBox="1"/>
          <p:nvPr/>
        </p:nvSpPr>
        <p:spPr>
          <a:xfrm>
            <a:off x="8817077" y="4222955"/>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3149824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E7C775E-4E95-4CF5-8C07-38F313D8CD78}"/>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latin typeface="Calibri"/>
                <a:ea typeface="+mj-lt"/>
                <a:cs typeface="+mj-lt"/>
              </a:rPr>
              <a:t>Benefits &amp; Use Cases of Lambda:</a:t>
            </a:r>
            <a:endParaRPr lang="en-US" sz="4400">
              <a:solidFill>
                <a:srgbClr val="FFFFFF"/>
              </a:solidFill>
              <a:latin typeface="Calibri"/>
            </a:endParaRPr>
          </a:p>
        </p:txBody>
      </p:sp>
      <p:sp>
        <p:nvSpPr>
          <p:cNvPr id="3" name="Content Placeholder 2">
            <a:extLst>
              <a:ext uri="{FF2B5EF4-FFF2-40B4-BE49-F238E27FC236}">
                <a16:creationId xmlns:a16="http://schemas.microsoft.com/office/drawing/2014/main" id="{C7656510-5A87-45EE-8E07-8E3060B3CE15}"/>
              </a:ext>
            </a:extLst>
          </p:cNvPr>
          <p:cNvSpPr>
            <a:spLocks noGrp="1"/>
          </p:cNvSpPr>
          <p:nvPr>
            <p:ph idx="1"/>
          </p:nvPr>
        </p:nvSpPr>
        <p:spPr>
          <a:xfrm>
            <a:off x="5231958" y="605896"/>
            <a:ext cx="5923721" cy="5646208"/>
          </a:xfrm>
        </p:spPr>
        <p:txBody>
          <a:bodyPr vert="horz" lIns="0" tIns="45720" rIns="0" bIns="45720" rtlCol="0" anchor="ctr">
            <a:normAutofit/>
          </a:bodyPr>
          <a:lstStyle/>
          <a:p>
            <a:pPr>
              <a:lnSpc>
                <a:spcPct val="90000"/>
              </a:lnSpc>
            </a:pPr>
            <a:r>
              <a:rPr lang="en-US" sz="2200" b="1">
                <a:ea typeface="+mn-lt"/>
                <a:cs typeface="+mn-lt"/>
              </a:rPr>
              <a:t>Additional Benefits:</a:t>
            </a:r>
            <a:endParaRPr lang="en-US" sz="2200" b="1">
              <a:cs typeface="Calibri" panose="020F0502020204030204"/>
            </a:endParaRPr>
          </a:p>
          <a:p>
            <a:pPr>
              <a:lnSpc>
                <a:spcPct val="90000"/>
              </a:lnSpc>
            </a:pPr>
            <a:r>
              <a:rPr lang="en-US" sz="2200">
                <a:ea typeface="+mn-lt"/>
                <a:cs typeface="+mn-lt"/>
              </a:rPr>
              <a:t>(1) No servers to manage</a:t>
            </a:r>
            <a:endParaRPr lang="en-US" sz="2200"/>
          </a:p>
          <a:p>
            <a:pPr>
              <a:lnSpc>
                <a:spcPct val="90000"/>
              </a:lnSpc>
            </a:pPr>
            <a:r>
              <a:rPr lang="en-US" sz="2200">
                <a:ea typeface="+mn-lt"/>
                <a:cs typeface="+mn-lt"/>
              </a:rPr>
              <a:t>(2) Continuous scaling</a:t>
            </a:r>
            <a:endParaRPr lang="en-US" sz="2200"/>
          </a:p>
          <a:p>
            <a:pPr>
              <a:lnSpc>
                <a:spcPct val="90000"/>
              </a:lnSpc>
            </a:pPr>
            <a:r>
              <a:rPr lang="en-US" sz="2200">
                <a:ea typeface="+mn-lt"/>
                <a:cs typeface="+mn-lt"/>
              </a:rPr>
              <a:t>(4) Subsecond Metering</a:t>
            </a:r>
            <a:endParaRPr lang="en-US" sz="2200"/>
          </a:p>
          <a:p>
            <a:pPr>
              <a:lnSpc>
                <a:spcPct val="90000"/>
              </a:lnSpc>
            </a:pPr>
            <a:r>
              <a:rPr lang="en-US" sz="2200">
                <a:ea typeface="+mn-lt"/>
                <a:cs typeface="+mn-lt"/>
              </a:rPr>
              <a:t>(3) Integrates with almost all other AWS services</a:t>
            </a:r>
            <a:endParaRPr lang="en-US" sz="2200"/>
          </a:p>
          <a:p>
            <a:pPr>
              <a:lnSpc>
                <a:spcPct val="90000"/>
              </a:lnSpc>
            </a:pPr>
            <a:endParaRPr lang="en-US" sz="2200" b="1">
              <a:ea typeface="+mn-lt"/>
              <a:cs typeface="+mn-lt"/>
            </a:endParaRPr>
          </a:p>
          <a:p>
            <a:pPr>
              <a:lnSpc>
                <a:spcPct val="90000"/>
              </a:lnSpc>
            </a:pPr>
            <a:r>
              <a:rPr lang="en-US" sz="2200" b="1">
                <a:ea typeface="+mn-lt"/>
                <a:cs typeface="+mn-lt"/>
              </a:rPr>
              <a:t>Primary User Cases:</a:t>
            </a:r>
            <a:endParaRPr lang="en-US" sz="2200" b="1">
              <a:cs typeface="Calibri"/>
            </a:endParaRPr>
          </a:p>
          <a:p>
            <a:pPr>
              <a:lnSpc>
                <a:spcPct val="90000"/>
              </a:lnSpc>
            </a:pPr>
            <a:r>
              <a:rPr lang="en-US" sz="2200">
                <a:ea typeface="+mn-lt"/>
                <a:cs typeface="+mn-lt"/>
              </a:rPr>
              <a:t>(1) Data Processing</a:t>
            </a:r>
            <a:endParaRPr lang="en-US" sz="2200"/>
          </a:p>
          <a:p>
            <a:pPr>
              <a:lnSpc>
                <a:spcPct val="90000"/>
              </a:lnSpc>
            </a:pPr>
            <a:r>
              <a:rPr lang="en-US" sz="2200">
                <a:ea typeface="+mn-lt"/>
                <a:cs typeface="+mn-lt"/>
              </a:rPr>
              <a:t>(2) Real-time file processing</a:t>
            </a:r>
            <a:endParaRPr lang="en-US" sz="2200"/>
          </a:p>
          <a:p>
            <a:pPr>
              <a:lnSpc>
                <a:spcPct val="90000"/>
              </a:lnSpc>
            </a:pPr>
            <a:r>
              <a:rPr lang="en-US" sz="2200">
                <a:ea typeface="+mn-lt"/>
                <a:cs typeface="+mn-lt"/>
              </a:rPr>
              <a:t>(3) Real-time stream processing</a:t>
            </a:r>
            <a:endParaRPr lang="en-US" sz="2200"/>
          </a:p>
          <a:p>
            <a:pPr>
              <a:lnSpc>
                <a:spcPct val="90000"/>
              </a:lnSpc>
            </a:pPr>
            <a:r>
              <a:rPr lang="en-US" sz="2200">
                <a:ea typeface="+mn-lt"/>
                <a:cs typeface="+mn-lt"/>
              </a:rPr>
              <a:t>(4) Build serverless backends for web, mobile, IOT, and 3rd party API request</a:t>
            </a:r>
            <a:endParaRPr lang="en-US" sz="2200"/>
          </a:p>
        </p:txBody>
      </p:sp>
    </p:spTree>
    <p:extLst>
      <p:ext uri="{BB962C8B-B14F-4D97-AF65-F5344CB8AC3E}">
        <p14:creationId xmlns:p14="http://schemas.microsoft.com/office/powerpoint/2010/main" val="848955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1B9B924-0D46-4DBD-A9E3-091E56457630}"/>
              </a:ext>
            </a:extLst>
          </p:cNvPr>
          <p:cNvSpPr>
            <a:spLocks noGrp="1"/>
          </p:cNvSpPr>
          <p:nvPr>
            <p:ph type="title"/>
          </p:nvPr>
        </p:nvSpPr>
        <p:spPr>
          <a:xfrm>
            <a:off x="1097280" y="516835"/>
            <a:ext cx="5977937" cy="1666501"/>
          </a:xfrm>
        </p:spPr>
        <p:txBody>
          <a:bodyPr>
            <a:normAutofit/>
          </a:bodyPr>
          <a:lstStyle/>
          <a:p>
            <a:r>
              <a:rPr lang="en-US" sz="4000">
                <a:solidFill>
                  <a:schemeClr val="tx1"/>
                </a:solidFill>
                <a:latin typeface="Calibri"/>
                <a:ea typeface="+mj-lt"/>
                <a:cs typeface="+mj-lt"/>
              </a:rPr>
              <a:t>ELB  - Elastic Load Balancing </a:t>
            </a:r>
            <a:endParaRPr lang="en-US" sz="4000">
              <a:solidFill>
                <a:schemeClr val="tx1"/>
              </a:solidFill>
              <a:latin typeface="Calibri"/>
            </a:endParaRPr>
          </a:p>
        </p:txBody>
      </p:sp>
      <p:cxnSp>
        <p:nvCxnSpPr>
          <p:cNvPr id="33" name="Straight Connector 3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412251-6EE0-4FF5-9453-9DFF188FCFE2}"/>
              </a:ext>
            </a:extLst>
          </p:cNvPr>
          <p:cNvSpPr>
            <a:spLocks noGrp="1"/>
          </p:cNvSpPr>
          <p:nvPr>
            <p:ph idx="1"/>
          </p:nvPr>
        </p:nvSpPr>
        <p:spPr>
          <a:xfrm>
            <a:off x="1097279" y="2546224"/>
            <a:ext cx="5977938" cy="3342747"/>
          </a:xfrm>
        </p:spPr>
        <p:txBody>
          <a:bodyPr vert="horz" lIns="0" tIns="45720" rIns="0" bIns="45720" rtlCol="0" anchor="t">
            <a:normAutofit/>
          </a:bodyPr>
          <a:lstStyle/>
          <a:p>
            <a:r>
              <a:rPr lang="en-US" sz="1900">
                <a:solidFill>
                  <a:schemeClr val="tx1"/>
                </a:solidFill>
                <a:ea typeface="+mn-lt"/>
                <a:cs typeface="+mn-lt"/>
              </a:rPr>
              <a:t>An ELB evenly distributes traffic between EC2 instances that are associated with it.</a:t>
            </a:r>
            <a:endParaRPr lang="en-US" sz="1900">
              <a:solidFill>
                <a:schemeClr val="tx1"/>
              </a:solidFill>
              <a:cs typeface="Calibri" panose="020F0502020204030204"/>
            </a:endParaRPr>
          </a:p>
          <a:p>
            <a:r>
              <a:rPr lang="en-US" sz="1900">
                <a:solidFill>
                  <a:schemeClr val="tx1"/>
                </a:solidFill>
                <a:ea typeface="+mn-lt"/>
                <a:cs typeface="+mn-lt"/>
              </a:rPr>
              <a:t>A load balancer distributes incoming application traffic across multiple EC2 instances in multiple Availability Zones. This increases the fault tolerance of your applications. </a:t>
            </a:r>
          </a:p>
          <a:p>
            <a:r>
              <a:rPr lang="en-US" sz="1900">
                <a:solidFill>
                  <a:schemeClr val="tx1"/>
                </a:solidFill>
                <a:ea typeface="+mn-lt"/>
                <a:cs typeface="+mn-lt"/>
              </a:rPr>
              <a:t>Elastic Load Balancing detects unhealthy instances and routes traffic only to healthy instances.</a:t>
            </a:r>
            <a:endParaRPr lang="en-US" sz="1900">
              <a:solidFill>
                <a:schemeClr val="tx1"/>
              </a:solidFill>
              <a:cs typeface="Calibri" panose="020F0502020204030204"/>
            </a:endParaRPr>
          </a:p>
          <a:p>
            <a:endParaRPr lang="en-US" sz="1800">
              <a:solidFill>
                <a:schemeClr val="tx1"/>
              </a:solidFill>
              <a:cs typeface="Calibri" panose="020F0502020204030204"/>
            </a:endParaRPr>
          </a:p>
        </p:txBody>
      </p:sp>
      <p:pic>
        <p:nvPicPr>
          <p:cNvPr id="5" name="Picture 6" descr="A close up of a logo&#10;&#10;Description generated with very high confidence">
            <a:extLst>
              <a:ext uri="{FF2B5EF4-FFF2-40B4-BE49-F238E27FC236}">
                <a16:creationId xmlns:a16="http://schemas.microsoft.com/office/drawing/2014/main" id="{E57945EA-2534-45E9-AFF9-0BE9D10CA28F}"/>
              </a:ext>
            </a:extLst>
          </p:cNvPr>
          <p:cNvPicPr>
            <a:picLocks noChangeAspect="1"/>
          </p:cNvPicPr>
          <p:nvPr/>
        </p:nvPicPr>
        <p:blipFill>
          <a:blip r:embed="rId2"/>
          <a:stretch>
            <a:fillRect/>
          </a:stretch>
        </p:blipFill>
        <p:spPr>
          <a:xfrm>
            <a:off x="7815227" y="262468"/>
            <a:ext cx="2995668" cy="3005665"/>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706A5724-153F-4B02-B359-80E640E99606}"/>
              </a:ext>
            </a:extLst>
          </p:cNvPr>
          <p:cNvPicPr>
            <a:picLocks noChangeAspect="1"/>
          </p:cNvPicPr>
          <p:nvPr/>
        </p:nvPicPr>
        <p:blipFill>
          <a:blip r:embed="rId3"/>
          <a:stretch>
            <a:fillRect/>
          </a:stretch>
        </p:blipFill>
        <p:spPr>
          <a:xfrm>
            <a:off x="7691941" y="3600097"/>
            <a:ext cx="3358672" cy="2993375"/>
          </a:xfrm>
          <a:prstGeom prst="rect">
            <a:avLst/>
          </a:prstGeom>
        </p:spPr>
      </p:pic>
      <p:sp>
        <p:nvSpPr>
          <p:cNvPr id="6" name="TextBox 5">
            <a:extLst>
              <a:ext uri="{FF2B5EF4-FFF2-40B4-BE49-F238E27FC236}">
                <a16:creationId xmlns:a16="http://schemas.microsoft.com/office/drawing/2014/main" id="{AC21BBED-2C0F-4895-B726-99586115A477}"/>
              </a:ext>
            </a:extLst>
          </p:cNvPr>
          <p:cNvSpPr txBox="1"/>
          <p:nvPr/>
        </p:nvSpPr>
        <p:spPr>
          <a:xfrm>
            <a:off x="4724400" y="4337050"/>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387633731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9B924-0D46-4DBD-A9E3-091E56457630}"/>
              </a:ext>
            </a:extLst>
          </p:cNvPr>
          <p:cNvSpPr>
            <a:spLocks noGrp="1"/>
          </p:cNvSpPr>
          <p:nvPr>
            <p:ph type="title"/>
          </p:nvPr>
        </p:nvSpPr>
        <p:spPr>
          <a:xfrm>
            <a:off x="4974771" y="634946"/>
            <a:ext cx="6574972" cy="1450757"/>
          </a:xfrm>
        </p:spPr>
        <p:txBody>
          <a:bodyPr>
            <a:normAutofit/>
          </a:bodyPr>
          <a:lstStyle/>
          <a:p>
            <a:r>
              <a:rPr lang="en-US">
                <a:latin typeface="Calibri"/>
                <a:ea typeface="+mj-lt"/>
                <a:cs typeface="+mj-lt"/>
              </a:rPr>
              <a:t>Auto Scaling</a:t>
            </a:r>
            <a:endParaRPr lang="en-US">
              <a:latin typeface="Calibri"/>
            </a:endParaRPr>
          </a:p>
        </p:txBody>
      </p:sp>
      <p:pic>
        <p:nvPicPr>
          <p:cNvPr id="4" name="Picture 6">
            <a:extLst>
              <a:ext uri="{FF2B5EF4-FFF2-40B4-BE49-F238E27FC236}">
                <a16:creationId xmlns:a16="http://schemas.microsoft.com/office/drawing/2014/main" id="{A1E030AD-3AC0-4212-B76B-03F4F66D511E}"/>
              </a:ext>
            </a:extLst>
          </p:cNvPr>
          <p:cNvPicPr>
            <a:picLocks noChangeAspect="1"/>
          </p:cNvPicPr>
          <p:nvPr/>
        </p:nvPicPr>
        <p:blipFill>
          <a:blip r:embed="rId2"/>
          <a:stretch>
            <a:fillRect/>
          </a:stretch>
        </p:blipFill>
        <p:spPr>
          <a:xfrm>
            <a:off x="634000" y="2169371"/>
            <a:ext cx="3856114" cy="2255826"/>
          </a:xfrm>
          <a:prstGeom prst="rect">
            <a:avLst/>
          </a:prstGeom>
        </p:spPr>
      </p:pic>
      <p:cxnSp>
        <p:nvCxnSpPr>
          <p:cNvPr id="40" name="Straight Connector 39">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3482" y="2246569"/>
            <a:ext cx="58521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412251-6EE0-4FF5-9453-9DFF188FCFE2}"/>
              </a:ext>
            </a:extLst>
          </p:cNvPr>
          <p:cNvSpPr>
            <a:spLocks noGrp="1"/>
          </p:cNvSpPr>
          <p:nvPr>
            <p:ph idx="1"/>
          </p:nvPr>
        </p:nvSpPr>
        <p:spPr>
          <a:xfrm>
            <a:off x="4974769" y="2407436"/>
            <a:ext cx="6833069" cy="3818076"/>
          </a:xfrm>
        </p:spPr>
        <p:txBody>
          <a:bodyPr vert="horz" lIns="0" tIns="45720" rIns="0" bIns="45720" rtlCol="0" anchor="t">
            <a:noAutofit/>
          </a:bodyPr>
          <a:lstStyle/>
          <a:p>
            <a:pPr>
              <a:lnSpc>
                <a:spcPct val="90000"/>
              </a:lnSpc>
            </a:pPr>
            <a:r>
              <a:rPr lang="en-US" sz="1600">
                <a:ea typeface="+mn-lt"/>
                <a:cs typeface="+mn-lt"/>
              </a:rPr>
              <a:t>Auto Scaling automates the process of adding (scaling up) OR removing (scaling down) EC2 instances based on traffic demand for your application.</a:t>
            </a:r>
          </a:p>
          <a:p>
            <a:pPr>
              <a:lnSpc>
                <a:spcPct val="90000"/>
              </a:lnSpc>
            </a:pPr>
            <a:r>
              <a:rPr lang="en-US" sz="1600">
                <a:ea typeface="+mn-lt"/>
                <a:cs typeface="+mn-lt"/>
              </a:rPr>
              <a:t>Auto Scaling helps you ensure that you have the correct number of Amazon EC2 instances available to handle the load for your application. You create collections of EC2 instances, called Auto Scaling groups. You can specify the minimum number of instances in each Auto Scaling group, and Auto Scaling ensures that your group never goes below this size. You can specify the maximum number of instances in each Auto Scaling group, and Auto Scaling ensures that your group never goes above this size. </a:t>
            </a:r>
          </a:p>
          <a:p>
            <a:pPr>
              <a:lnSpc>
                <a:spcPct val="90000"/>
              </a:lnSpc>
            </a:pPr>
            <a:r>
              <a:rPr lang="en-US" sz="1600">
                <a:ea typeface="+mn-lt"/>
                <a:cs typeface="+mn-lt"/>
              </a:rPr>
              <a:t>If you specify the desired capacity, either when you create the group or at any time thereafter, Auto Scaling ensures that your group has this many instances. If you specify scaling policies, then Auto Scaling can launch or terminate instances as demand on your application increases or decreases</a:t>
            </a:r>
            <a:endParaRPr lang="en-US" sz="1600">
              <a:cs typeface="Calibri" panose="020F0502020204030204"/>
            </a:endParaRPr>
          </a:p>
          <a:p>
            <a:pPr>
              <a:lnSpc>
                <a:spcPct val="90000"/>
              </a:lnSpc>
            </a:pPr>
            <a:endParaRPr lang="en-US" sz="1400">
              <a:cs typeface="Calibri" panose="020F0502020204030204"/>
            </a:endParaRPr>
          </a:p>
          <a:p>
            <a:pPr>
              <a:lnSpc>
                <a:spcPct val="90000"/>
              </a:lnSpc>
            </a:pPr>
            <a:endParaRPr lang="en-US" sz="1400">
              <a:cs typeface="Calibri" panose="020F0502020204030204"/>
            </a:endParaRPr>
          </a:p>
        </p:txBody>
      </p:sp>
      <p:sp>
        <p:nvSpPr>
          <p:cNvPr id="42" name="Rectangle 41">
            <a:extLst>
              <a:ext uri="{FF2B5EF4-FFF2-40B4-BE49-F238E27FC236}">
                <a16:creationId xmlns:a16="http://schemas.microsoft.com/office/drawing/2014/main" id="{6E53EDC6-E7A0-411C-871D-6FE54ADF9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C21BBED-2C0F-4895-B726-99586115A477}"/>
              </a:ext>
            </a:extLst>
          </p:cNvPr>
          <p:cNvSpPr txBox="1"/>
          <p:nvPr/>
        </p:nvSpPr>
        <p:spPr>
          <a:xfrm>
            <a:off x="4724400" y="4337050"/>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3374894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DA7CD4-A728-44B2-9A9B-C3D5587A9CE0}"/>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5400">
                <a:solidFill>
                  <a:schemeClr val="bg1"/>
                </a:solidFill>
                <a:latin typeface="Calibri"/>
                <a:cs typeface="Calibri"/>
              </a:rPr>
              <a:t>AUTO</a:t>
            </a:r>
            <a:br>
              <a:rPr lang="en-US" sz="5400" dirty="0">
                <a:latin typeface="Calibri"/>
                <a:cs typeface="Calibri"/>
              </a:rPr>
            </a:br>
            <a:r>
              <a:rPr lang="en-US" sz="5400">
                <a:solidFill>
                  <a:schemeClr val="bg1"/>
                </a:solidFill>
                <a:latin typeface="Calibri"/>
                <a:cs typeface="Calibri"/>
              </a:rPr>
              <a:t>SCALING</a:t>
            </a:r>
          </a:p>
        </p:txBody>
      </p:sp>
      <p:cxnSp>
        <p:nvCxnSpPr>
          <p:cNvPr id="19" name="Straight Connector 18">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4" descr="A screenshot of a cell phone&#10;&#10;Description generated with very high confidence">
            <a:extLst>
              <a:ext uri="{FF2B5EF4-FFF2-40B4-BE49-F238E27FC236}">
                <a16:creationId xmlns:a16="http://schemas.microsoft.com/office/drawing/2014/main" id="{035FE46B-7FF5-4957-97BF-FF1A6227DFD2}"/>
              </a:ext>
            </a:extLst>
          </p:cNvPr>
          <p:cNvPicPr>
            <a:picLocks noGrp="1" noChangeAspect="1"/>
          </p:cNvPicPr>
          <p:nvPr>
            <p:ph idx="1"/>
          </p:nvPr>
        </p:nvPicPr>
        <p:blipFill>
          <a:blip r:embed="rId2"/>
          <a:stretch>
            <a:fillRect/>
          </a:stretch>
        </p:blipFill>
        <p:spPr>
          <a:xfrm>
            <a:off x="4565892" y="1175151"/>
            <a:ext cx="3653975" cy="4359429"/>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AB872A5B-EF40-49BB-AE9C-6F53076D6778}"/>
              </a:ext>
            </a:extLst>
          </p:cNvPr>
          <p:cNvPicPr>
            <a:picLocks noChangeAspect="1"/>
          </p:cNvPicPr>
          <p:nvPr/>
        </p:nvPicPr>
        <p:blipFill>
          <a:blip r:embed="rId3"/>
          <a:stretch>
            <a:fillRect/>
          </a:stretch>
        </p:blipFill>
        <p:spPr>
          <a:xfrm>
            <a:off x="8381826" y="1237519"/>
            <a:ext cx="3716497" cy="4173241"/>
          </a:xfrm>
          <a:prstGeom prst="rect">
            <a:avLst/>
          </a:prstGeom>
        </p:spPr>
      </p:pic>
      <p:sp>
        <p:nvSpPr>
          <p:cNvPr id="21" name="Rectangle 20">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95060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87205-0634-482F-B9EA-D9C31499A3CF}"/>
              </a:ext>
            </a:extLst>
          </p:cNvPr>
          <p:cNvSpPr>
            <a:spLocks noGrp="1"/>
          </p:cNvSpPr>
          <p:nvPr>
            <p:ph type="title"/>
          </p:nvPr>
        </p:nvSpPr>
        <p:spPr>
          <a:xfrm>
            <a:off x="1097280" y="286603"/>
            <a:ext cx="10058400" cy="1450757"/>
          </a:xfrm>
        </p:spPr>
        <p:txBody>
          <a:bodyPr>
            <a:normAutofit/>
          </a:bodyPr>
          <a:lstStyle/>
          <a:p>
            <a:r>
              <a:rPr lang="en-US">
                <a:latin typeface="Calibri"/>
                <a:ea typeface="+mj-lt"/>
                <a:cs typeface="+mj-lt"/>
              </a:rPr>
              <a:t>Route 53</a:t>
            </a:r>
            <a:endParaRPr lang="en-US">
              <a:latin typeface="Calibri"/>
            </a:endParaRPr>
          </a:p>
        </p:txBody>
      </p:sp>
      <p:cxnSp>
        <p:nvCxnSpPr>
          <p:cNvPr id="26" name="Straight Connector 25">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CC1A55-6819-4072-8739-BB911E22B270}"/>
              </a:ext>
            </a:extLst>
          </p:cNvPr>
          <p:cNvSpPr>
            <a:spLocks noGrp="1"/>
          </p:cNvSpPr>
          <p:nvPr>
            <p:ph idx="1"/>
          </p:nvPr>
        </p:nvSpPr>
        <p:spPr>
          <a:xfrm>
            <a:off x="1097280" y="2108201"/>
            <a:ext cx="6437367" cy="3760891"/>
          </a:xfrm>
        </p:spPr>
        <p:txBody>
          <a:bodyPr vert="horz" lIns="0" tIns="45720" rIns="0" bIns="45720" rtlCol="0">
            <a:normAutofit lnSpcReduction="10000"/>
          </a:bodyPr>
          <a:lstStyle/>
          <a:p>
            <a:pPr>
              <a:lnSpc>
                <a:spcPct val="90000"/>
              </a:lnSpc>
            </a:pPr>
            <a:r>
              <a:rPr lang="en-US" sz="1700" dirty="0">
                <a:ea typeface="+mn-lt"/>
                <a:cs typeface="+mn-lt"/>
              </a:rPr>
              <a:t>Route 53 is where you configure and manage web domains for websites or applications you host on AWS.</a:t>
            </a:r>
            <a:endParaRPr lang="en-US" sz="1700" dirty="0">
              <a:cs typeface="Calibri" panose="020F0502020204030204"/>
            </a:endParaRPr>
          </a:p>
          <a:p>
            <a:pPr>
              <a:lnSpc>
                <a:spcPct val="90000"/>
              </a:lnSpc>
            </a:pPr>
            <a:r>
              <a:rPr lang="en-US" sz="1700" dirty="0">
                <a:ea typeface="+mn-lt"/>
                <a:cs typeface="+mn-lt"/>
              </a:rPr>
              <a:t>"Amazon Route 53 performs three main functions Domain registration Amazon Route 53 lets you register domain names such as example.com.</a:t>
            </a:r>
            <a:endParaRPr lang="en-US" sz="1700" dirty="0">
              <a:cs typeface="Calibri"/>
            </a:endParaRPr>
          </a:p>
          <a:p>
            <a:pPr>
              <a:lnSpc>
                <a:spcPct val="90000"/>
              </a:lnSpc>
            </a:pPr>
            <a:r>
              <a:rPr lang="en-US" sz="1700" dirty="0">
                <a:ea typeface="+mn-lt"/>
                <a:cs typeface="+mn-lt"/>
              </a:rPr>
              <a:t>Domain Name System (DNS) service Amazon Route 53 translates friendly domains names like www.example.com into IP addresses like 192.0.2.1. Amazon Route 53 responds to DNS queries using a global network of authoritative DNS servers, which reduces latency.</a:t>
            </a:r>
            <a:endParaRPr lang="en-US" sz="1700" dirty="0">
              <a:cs typeface="Calibri" panose="020F0502020204030204"/>
            </a:endParaRPr>
          </a:p>
          <a:p>
            <a:pPr>
              <a:lnSpc>
                <a:spcPct val="90000"/>
              </a:lnSpc>
            </a:pPr>
            <a:r>
              <a:rPr lang="en-US" sz="1700" dirty="0">
                <a:ea typeface="+mn-lt"/>
                <a:cs typeface="+mn-lt"/>
              </a:rPr>
              <a:t>Health checking Amazon Route 53 sends automated requests over the Internet to your application to verify that it's reachable, available, and functional. You can use any combination of these functions. For example, you can use Amazon Route 53 as both your registrar and your DNS service, or you can use Amazon Route 53 as the DNS service for a domain that you registered with another domain registrar.</a:t>
            </a:r>
            <a:endParaRPr lang="en-US" sz="1700" dirty="0">
              <a:cs typeface="Calibri" panose="020F0502020204030204"/>
            </a:endParaRPr>
          </a:p>
          <a:p>
            <a:pPr>
              <a:lnSpc>
                <a:spcPct val="90000"/>
              </a:lnSpc>
            </a:pPr>
            <a:endParaRPr lang="en-US" sz="1600" dirty="0">
              <a:cs typeface="Calibri" panose="020F0502020204030204"/>
            </a:endParaRPr>
          </a:p>
          <a:p>
            <a:pPr>
              <a:lnSpc>
                <a:spcPct val="90000"/>
              </a:lnSpc>
            </a:pPr>
            <a:endParaRPr lang="en-US" sz="1600" dirty="0">
              <a:cs typeface="Calibri" panose="020F0502020204030204"/>
            </a:endParaRPr>
          </a:p>
        </p:txBody>
      </p:sp>
      <p:pic>
        <p:nvPicPr>
          <p:cNvPr id="4" name="Picture 4" descr="A picture containing electronics&#10;&#10;Description generated with high confidence">
            <a:extLst>
              <a:ext uri="{FF2B5EF4-FFF2-40B4-BE49-F238E27FC236}">
                <a16:creationId xmlns:a16="http://schemas.microsoft.com/office/drawing/2014/main" id="{37FC6A57-C5AC-4D36-9291-EFA23D222A96}"/>
              </a:ext>
            </a:extLst>
          </p:cNvPr>
          <p:cNvPicPr>
            <a:picLocks noChangeAspect="1"/>
          </p:cNvPicPr>
          <p:nvPr/>
        </p:nvPicPr>
        <p:blipFill>
          <a:blip r:embed="rId2"/>
          <a:stretch>
            <a:fillRect/>
          </a:stretch>
        </p:blipFill>
        <p:spPr>
          <a:xfrm>
            <a:off x="7723425" y="2478149"/>
            <a:ext cx="4139559" cy="2885798"/>
          </a:xfrm>
          <a:prstGeom prst="rect">
            <a:avLst/>
          </a:prstGeom>
        </p:spPr>
      </p:pic>
      <p:sp>
        <p:nvSpPr>
          <p:cNvPr id="28" name="Rectangle 27">
            <a:extLst>
              <a:ext uri="{FF2B5EF4-FFF2-40B4-BE49-F238E27FC236}">
                <a16:creationId xmlns:a16="http://schemas.microsoft.com/office/drawing/2014/main" id="{9E4CE3CF-6887-4947-8090-EC10F183F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91084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B4247-1FA3-4EE1-BAE8-DEFBBD6D7C7C}"/>
              </a:ext>
            </a:extLst>
          </p:cNvPr>
          <p:cNvSpPr>
            <a:spLocks noGrp="1"/>
          </p:cNvSpPr>
          <p:nvPr>
            <p:ph type="title"/>
          </p:nvPr>
        </p:nvSpPr>
        <p:spPr>
          <a:xfrm>
            <a:off x="6411685" y="634946"/>
            <a:ext cx="5127171" cy="1450757"/>
          </a:xfrm>
        </p:spPr>
        <p:txBody>
          <a:bodyPr>
            <a:normAutofit/>
          </a:bodyPr>
          <a:lstStyle/>
          <a:p>
            <a:r>
              <a:rPr lang="en-US">
                <a:latin typeface="Calibri"/>
                <a:cs typeface="Calibri"/>
              </a:rPr>
              <a:t>CloudFront </a:t>
            </a:r>
            <a:endParaRPr lang="en-US"/>
          </a:p>
        </p:txBody>
      </p:sp>
      <p:pic>
        <p:nvPicPr>
          <p:cNvPr id="4" name="Picture 4" descr="A picture containing indoor&#10;&#10;Description generated with high confidence">
            <a:extLst>
              <a:ext uri="{FF2B5EF4-FFF2-40B4-BE49-F238E27FC236}">
                <a16:creationId xmlns:a16="http://schemas.microsoft.com/office/drawing/2014/main" id="{D4166C1E-6A07-4D13-BAA7-42AC3C4F0341}"/>
              </a:ext>
            </a:extLst>
          </p:cNvPr>
          <p:cNvPicPr>
            <a:picLocks noChangeAspect="1"/>
          </p:cNvPicPr>
          <p:nvPr/>
        </p:nvPicPr>
        <p:blipFill>
          <a:blip r:embed="rId2"/>
          <a:stretch>
            <a:fillRect/>
          </a:stretch>
        </p:blipFill>
        <p:spPr>
          <a:xfrm>
            <a:off x="643192" y="2175574"/>
            <a:ext cx="5115347" cy="2186810"/>
          </a:xfrm>
          <a:prstGeom prst="rect">
            <a:avLst/>
          </a:prstGeom>
        </p:spPr>
      </p:pic>
      <p:cxnSp>
        <p:nvCxnSpPr>
          <p:cNvPr id="7"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CD1340-83D9-4F4C-9D43-0CD97BBB70B0}"/>
              </a:ext>
            </a:extLst>
          </p:cNvPr>
          <p:cNvSpPr>
            <a:spLocks noGrp="1"/>
          </p:cNvSpPr>
          <p:nvPr>
            <p:ph idx="1"/>
          </p:nvPr>
        </p:nvSpPr>
        <p:spPr>
          <a:xfrm>
            <a:off x="6411684" y="2407436"/>
            <a:ext cx="5520462" cy="3867238"/>
          </a:xfrm>
        </p:spPr>
        <p:txBody>
          <a:bodyPr vert="horz" lIns="0" tIns="45720" rIns="0" bIns="45720" rtlCol="0" anchor="t">
            <a:normAutofit/>
          </a:bodyPr>
          <a:lstStyle/>
          <a:p>
            <a:pPr>
              <a:lnSpc>
                <a:spcPct val="90000"/>
              </a:lnSpc>
            </a:pPr>
            <a:r>
              <a:rPr lang="en-US" sz="1700">
                <a:ea typeface="+mn-lt"/>
                <a:cs typeface="+mn-lt"/>
              </a:rPr>
              <a:t>CloudFront is a Content Delivery Network (CDN) that allowS you to store (cache) your content at "edge locations" located all around the world. This allows your Customers to access your content more quickly (and also provides additional security especially against DDOS attacks).</a:t>
            </a:r>
            <a:endParaRPr lang="en-US" sz="1700">
              <a:cs typeface="Calibri"/>
            </a:endParaRPr>
          </a:p>
          <a:p>
            <a:pPr>
              <a:lnSpc>
                <a:spcPct val="90000"/>
              </a:lnSpc>
            </a:pPr>
            <a:r>
              <a:rPr lang="en-US" sz="1700">
                <a:ea typeface="+mn-lt"/>
                <a:cs typeface="+mn-lt"/>
              </a:rPr>
              <a:t>Amazon CloudFront is a global content delivery network (CDN) service that securely delivers data, videos, applications, and APls to your viewers with low latency and high transfer speeds. CloudFront is integrated with AWS – both physical locations that are directly connected to the AWS global infrastructure, as well as software that works seamlessly with senvices including AWS Shield for DDOS mitigation;Amazon S3, Elastic Load Balancing or Amazon Ec2 as origins for your applications, and AWS Lambda to run custom code close to your viewers.</a:t>
            </a:r>
            <a:endParaRPr lang="en-US" sz="1700">
              <a:cs typeface="Calibri" panose="020F0502020204030204"/>
            </a:endParaRPr>
          </a:p>
        </p:txBody>
      </p:sp>
      <p:sp>
        <p:nvSpPr>
          <p:cNvPr id="8" name="Rectangle 12">
            <a:extLst>
              <a:ext uri="{FF2B5EF4-FFF2-40B4-BE49-F238E27FC236}">
                <a16:creationId xmlns:a16="http://schemas.microsoft.com/office/drawing/2014/main" id="{5712F7E8-BFD5-4B85-A173-57790DA12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5185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D00D71E-3D54-40FC-B505-69D7BFAE4C4B}"/>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latin typeface="Calibri"/>
                <a:cs typeface="Calibri Light"/>
              </a:rPr>
              <a:t>Benefit of Route 53 &amp; CloudFront </a:t>
            </a:r>
            <a:endParaRPr lang="en-US" sz="4400">
              <a:solidFill>
                <a:srgbClr val="FFFFFF"/>
              </a:solidFill>
              <a:latin typeface="Calibri"/>
            </a:endParaRPr>
          </a:p>
        </p:txBody>
      </p:sp>
      <p:sp>
        <p:nvSpPr>
          <p:cNvPr id="3" name="Content Placeholder 2">
            <a:extLst>
              <a:ext uri="{FF2B5EF4-FFF2-40B4-BE49-F238E27FC236}">
                <a16:creationId xmlns:a16="http://schemas.microsoft.com/office/drawing/2014/main" id="{0DE62ED0-FD82-4D06-B01D-5B17D2AFC766}"/>
              </a:ext>
            </a:extLst>
          </p:cNvPr>
          <p:cNvSpPr>
            <a:spLocks noGrp="1"/>
          </p:cNvSpPr>
          <p:nvPr>
            <p:ph idx="1"/>
          </p:nvPr>
        </p:nvSpPr>
        <p:spPr>
          <a:xfrm>
            <a:off x="5231958" y="605896"/>
            <a:ext cx="6120366" cy="5646208"/>
          </a:xfrm>
        </p:spPr>
        <p:txBody>
          <a:bodyPr vert="horz" lIns="0" tIns="45720" rIns="0" bIns="45720" rtlCol="0" anchor="ctr">
            <a:normAutofit/>
          </a:bodyPr>
          <a:lstStyle/>
          <a:p>
            <a:pPr>
              <a:lnSpc>
                <a:spcPct val="90000"/>
              </a:lnSpc>
            </a:pPr>
            <a:r>
              <a:rPr lang="en-US" sz="1800" b="1" dirty="0">
                <a:ea typeface="+mn-lt"/>
                <a:cs typeface="+mn-lt"/>
              </a:rPr>
              <a:t>Route 53:</a:t>
            </a:r>
            <a:endParaRPr lang="en-US" sz="1800" b="1" dirty="0">
              <a:cs typeface="Calibri" panose="020F0502020204030204"/>
            </a:endParaRPr>
          </a:p>
          <a:p>
            <a:pPr>
              <a:lnSpc>
                <a:spcPct val="90000"/>
              </a:lnSpc>
            </a:pPr>
            <a:r>
              <a:rPr lang="en-US" sz="1800" dirty="0">
                <a:ea typeface="+mn-lt"/>
                <a:cs typeface="+mn-lt"/>
              </a:rPr>
              <a:t>(1) Domain registration </a:t>
            </a:r>
            <a:r>
              <a:rPr lang="en-US" sz="1800" b="1" dirty="0">
                <a:solidFill>
                  <a:srgbClr val="FF0000"/>
                </a:solidFill>
                <a:ea typeface="+mn-lt"/>
                <a:cs typeface="+mn-lt"/>
              </a:rPr>
              <a:t>(Like Godaddy.com, Namecheap.com).</a:t>
            </a:r>
            <a:endParaRPr lang="en-US" sz="1800" b="1" dirty="0">
              <a:solidFill>
                <a:srgbClr val="FF0000"/>
              </a:solidFill>
              <a:cs typeface="Calibri"/>
            </a:endParaRPr>
          </a:p>
          <a:p>
            <a:pPr>
              <a:lnSpc>
                <a:spcPct val="90000"/>
              </a:lnSpc>
            </a:pPr>
            <a:r>
              <a:rPr lang="en-US" sz="1800" dirty="0">
                <a:ea typeface="+mn-lt"/>
                <a:cs typeface="+mn-lt"/>
              </a:rPr>
              <a:t>(2) Domain Name System (DNS) service</a:t>
            </a:r>
            <a:endParaRPr lang="en-US" sz="1800" dirty="0">
              <a:cs typeface="Calibri"/>
            </a:endParaRPr>
          </a:p>
          <a:p>
            <a:pPr>
              <a:lnSpc>
                <a:spcPct val="90000"/>
              </a:lnSpc>
            </a:pPr>
            <a:r>
              <a:rPr lang="en-US" sz="1800" dirty="0">
                <a:ea typeface="+mn-lt"/>
                <a:cs typeface="+mn-lt"/>
              </a:rPr>
              <a:t>(3) Traffic Flow (send users to the best endpoint)</a:t>
            </a:r>
            <a:endParaRPr lang="en-US" sz="1800" dirty="0">
              <a:cs typeface="Calibri"/>
            </a:endParaRPr>
          </a:p>
          <a:p>
            <a:pPr>
              <a:lnSpc>
                <a:spcPct val="90000"/>
              </a:lnSpc>
            </a:pPr>
            <a:r>
              <a:rPr lang="en-US" sz="1800" dirty="0">
                <a:ea typeface="+mn-lt"/>
                <a:cs typeface="+mn-lt"/>
              </a:rPr>
              <a:t>(4) Health checking</a:t>
            </a:r>
            <a:endParaRPr lang="en-US" sz="1800" dirty="0">
              <a:cs typeface="Calibri"/>
            </a:endParaRPr>
          </a:p>
          <a:p>
            <a:pPr>
              <a:lnSpc>
                <a:spcPct val="90000"/>
              </a:lnSpc>
            </a:pPr>
            <a:r>
              <a:rPr lang="en-US" sz="1800" dirty="0">
                <a:ea typeface="+mn-lt"/>
                <a:cs typeface="+mn-lt"/>
              </a:rPr>
              <a:t>(5) DNS Failover (Automatically change domain endpoint if system fails)</a:t>
            </a:r>
            <a:endParaRPr lang="en-US" sz="1800" dirty="0">
              <a:cs typeface="Calibri"/>
            </a:endParaRPr>
          </a:p>
          <a:p>
            <a:pPr>
              <a:lnSpc>
                <a:spcPct val="90000"/>
              </a:lnSpc>
            </a:pPr>
            <a:r>
              <a:rPr lang="en-US" sz="1800" dirty="0">
                <a:ea typeface="+mn-lt"/>
                <a:cs typeface="+mn-lt"/>
              </a:rPr>
              <a:t>(6) Integrates with ELB, S3, and CloudFront as endpoints</a:t>
            </a:r>
            <a:endParaRPr lang="en-US" sz="1800" dirty="0">
              <a:cs typeface="Calibri"/>
            </a:endParaRPr>
          </a:p>
          <a:p>
            <a:pPr>
              <a:lnSpc>
                <a:spcPct val="90000"/>
              </a:lnSpc>
            </a:pPr>
            <a:r>
              <a:rPr lang="en-US" sz="1800" b="1" dirty="0">
                <a:ea typeface="+mn-lt"/>
                <a:cs typeface="+mn-lt"/>
              </a:rPr>
              <a:t>CloudFront:</a:t>
            </a:r>
            <a:endParaRPr lang="en-US" sz="1800" b="1" dirty="0">
              <a:cs typeface="Calibri"/>
            </a:endParaRPr>
          </a:p>
          <a:p>
            <a:pPr>
              <a:lnSpc>
                <a:spcPct val="90000"/>
              </a:lnSpc>
            </a:pPr>
            <a:r>
              <a:rPr lang="en-US" sz="1800" dirty="0">
                <a:ea typeface="+mn-lt"/>
                <a:cs typeface="+mn-lt"/>
              </a:rPr>
              <a:t>(1) Cache content at Edge Locations for fast distribution to customers</a:t>
            </a:r>
            <a:endParaRPr lang="en-US" sz="1800" dirty="0">
              <a:cs typeface="Calibri"/>
            </a:endParaRPr>
          </a:p>
          <a:p>
            <a:pPr>
              <a:lnSpc>
                <a:spcPct val="90000"/>
              </a:lnSpc>
            </a:pPr>
            <a:r>
              <a:rPr lang="en-US" sz="1800" dirty="0">
                <a:ea typeface="+mn-lt"/>
                <a:cs typeface="+mn-lt"/>
              </a:rPr>
              <a:t>(2) Built-in Dedicated Denial of Service (DDOS) attack protection</a:t>
            </a:r>
            <a:endParaRPr lang="en-US" sz="1800" dirty="0">
              <a:cs typeface="Calibri"/>
            </a:endParaRPr>
          </a:p>
          <a:p>
            <a:pPr>
              <a:lnSpc>
                <a:spcPct val="90000"/>
              </a:lnSpc>
            </a:pPr>
            <a:r>
              <a:rPr lang="en-US" sz="1800" dirty="0">
                <a:ea typeface="+mn-lt"/>
                <a:cs typeface="+mn-lt"/>
              </a:rPr>
              <a:t>(3) Integrates with many AWS services (S3, EC2, ELB, Route 53, Lambda)</a:t>
            </a:r>
            <a:endParaRPr lang="en-US" sz="1800" dirty="0"/>
          </a:p>
        </p:txBody>
      </p:sp>
    </p:spTree>
    <p:extLst>
      <p:ext uri="{BB962C8B-B14F-4D97-AF65-F5344CB8AC3E}">
        <p14:creationId xmlns:p14="http://schemas.microsoft.com/office/powerpoint/2010/main" val="99045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74785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5923D0-5A4E-478B-BC20-A18F58F5E654}"/>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Think of it as…</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Content Placeholder 6" descr="saas-vs-paas-vs-iaas-Pizza-example.jpg">
            <a:extLst>
              <a:ext uri="{FF2B5EF4-FFF2-40B4-BE49-F238E27FC236}">
                <a16:creationId xmlns:a16="http://schemas.microsoft.com/office/drawing/2014/main" id="{0332EE06-610B-45B0-8FBA-431B87BA009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5951" r="-25951"/>
          <a:stretch>
            <a:fillRect/>
          </a:stretch>
        </p:blipFill>
        <p:spPr>
          <a:xfrm>
            <a:off x="3558256" y="760028"/>
            <a:ext cx="9710583" cy="5130112"/>
          </a:xfrm>
          <a:prstGeom prst="rect">
            <a:avLst/>
          </a:prstGeom>
        </p:spPr>
      </p:pic>
    </p:spTree>
    <p:extLst>
      <p:ext uri="{BB962C8B-B14F-4D97-AF65-F5344CB8AC3E}">
        <p14:creationId xmlns:p14="http://schemas.microsoft.com/office/powerpoint/2010/main" val="674395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D374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DF3AE4-4F0B-4198-9593-3B57729364C8}"/>
              </a:ext>
            </a:extLst>
          </p:cNvPr>
          <p:cNvSpPr>
            <a:spLocks noGrp="1"/>
          </p:cNvSpPr>
          <p:nvPr>
            <p:ph type="title"/>
          </p:nvPr>
        </p:nvSpPr>
        <p:spPr>
          <a:xfrm>
            <a:off x="492370" y="516836"/>
            <a:ext cx="3084844" cy="1961086"/>
          </a:xfrm>
        </p:spPr>
        <p:txBody>
          <a:bodyPr>
            <a:normAutofit/>
          </a:bodyPr>
          <a:lstStyle/>
          <a:p>
            <a:r>
              <a:rPr lang="en-US" sz="4000">
                <a:solidFill>
                  <a:srgbClr val="FFFFFF"/>
                </a:solidFill>
                <a:latin typeface="Calibri"/>
                <a:cs typeface="Calibri"/>
              </a:rPr>
              <a:t>AWS CloudWatch</a:t>
            </a:r>
            <a:endParaRPr lang="en-US" sz="4000">
              <a:solidFill>
                <a:srgbClr val="FFFFFF"/>
              </a:solidFill>
            </a:endParaRPr>
          </a:p>
        </p:txBody>
      </p:sp>
      <p:cxnSp>
        <p:nvCxnSpPr>
          <p:cNvPr id="13" name="Straight Connector 1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F881B2-AA09-4191-B0E2-6552B6351FA1}"/>
              </a:ext>
            </a:extLst>
          </p:cNvPr>
          <p:cNvSpPr>
            <a:spLocks noGrp="1"/>
          </p:cNvSpPr>
          <p:nvPr>
            <p:ph idx="1"/>
          </p:nvPr>
        </p:nvSpPr>
        <p:spPr>
          <a:xfrm>
            <a:off x="43269" y="2799654"/>
            <a:ext cx="3853492" cy="3804181"/>
          </a:xfrm>
        </p:spPr>
        <p:txBody>
          <a:bodyPr vert="horz" lIns="0" tIns="45720" rIns="0" bIns="45720" rtlCol="0" anchor="t">
            <a:noAutofit/>
          </a:bodyPr>
          <a:lstStyle/>
          <a:p>
            <a:pPr>
              <a:lnSpc>
                <a:spcPct val="90000"/>
              </a:lnSpc>
            </a:pPr>
            <a:r>
              <a:rPr lang="en-US" sz="1700">
                <a:solidFill>
                  <a:srgbClr val="FFFFFF"/>
                </a:solidFill>
                <a:ea typeface="+mn-lt"/>
                <a:cs typeface="+mn-lt"/>
              </a:rPr>
              <a:t>CloudWatch is a service that allows you to monitor various elements of your AWS account.</a:t>
            </a:r>
            <a:endParaRPr lang="en-US" sz="1700">
              <a:solidFill>
                <a:srgbClr val="FFFFFF"/>
              </a:solidFill>
              <a:cs typeface="Calibri" panose="020F0502020204030204"/>
            </a:endParaRPr>
          </a:p>
          <a:p>
            <a:pPr>
              <a:lnSpc>
                <a:spcPct val="90000"/>
              </a:lnSpc>
            </a:pPr>
            <a:r>
              <a:rPr lang="en-US" sz="1700">
                <a:solidFill>
                  <a:srgbClr val="FFFFFF"/>
                </a:solidFill>
                <a:ea typeface="+mn-lt"/>
                <a:cs typeface="+mn-lt"/>
              </a:rPr>
              <a:t>Amazon CloudWatch monitors your Amazon Web Services (AWS) resources and the applications you run on AWS in real time. You can use CloudWatch to collect and track metrics, which are variables you can measure for your resources and applications. </a:t>
            </a:r>
          </a:p>
          <a:p>
            <a:pPr>
              <a:lnSpc>
                <a:spcPct val="90000"/>
              </a:lnSpc>
            </a:pPr>
            <a:r>
              <a:rPr lang="en-US" sz="1700">
                <a:solidFill>
                  <a:srgbClr val="FFFFFF"/>
                </a:solidFill>
                <a:ea typeface="+mn-lt"/>
                <a:cs typeface="+mn-lt"/>
              </a:rPr>
              <a:t>CloudWatch alarms send notifications or automatically make changes to the resources you are monitoring based on rules that you define."</a:t>
            </a:r>
            <a:endParaRPr lang="en-US" sz="1700" dirty="0">
              <a:solidFill>
                <a:srgbClr val="FFFFFF"/>
              </a:solidFill>
              <a:cs typeface="Calibri"/>
            </a:endParaRPr>
          </a:p>
          <a:p>
            <a:pPr>
              <a:lnSpc>
                <a:spcPct val="90000"/>
              </a:lnSpc>
            </a:pPr>
            <a:endParaRPr lang="en-US" sz="1700" dirty="0">
              <a:solidFill>
                <a:srgbClr val="FFFFFF"/>
              </a:solidFill>
              <a:cs typeface="Calibri"/>
            </a:endParaRPr>
          </a:p>
        </p:txBody>
      </p:sp>
      <p:pic>
        <p:nvPicPr>
          <p:cNvPr id="4" name="Picture 4" descr="A person sitting at a desk in front of a computer&#10;&#10;Description generated with very high confidence">
            <a:extLst>
              <a:ext uri="{FF2B5EF4-FFF2-40B4-BE49-F238E27FC236}">
                <a16:creationId xmlns:a16="http://schemas.microsoft.com/office/drawing/2014/main" id="{1BD11E9E-374C-429F-996F-91E41D46987F}"/>
              </a:ext>
            </a:extLst>
          </p:cNvPr>
          <p:cNvPicPr>
            <a:picLocks noChangeAspect="1"/>
          </p:cNvPicPr>
          <p:nvPr/>
        </p:nvPicPr>
        <p:blipFill>
          <a:blip r:embed="rId2"/>
          <a:stretch>
            <a:fillRect/>
          </a:stretch>
        </p:blipFill>
        <p:spPr>
          <a:xfrm>
            <a:off x="4742017" y="1661499"/>
            <a:ext cx="6798082" cy="3535002"/>
          </a:xfrm>
          <a:prstGeom prst="rect">
            <a:avLst/>
          </a:prstGeom>
        </p:spPr>
      </p:pic>
    </p:spTree>
    <p:extLst>
      <p:ext uri="{BB962C8B-B14F-4D97-AF65-F5344CB8AC3E}">
        <p14:creationId xmlns:p14="http://schemas.microsoft.com/office/powerpoint/2010/main" val="4075093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2E80BE7-9965-4576-9B44-7490F9D1E105}"/>
              </a:ext>
            </a:extLst>
          </p:cNvPr>
          <p:cNvPicPr>
            <a:picLocks noChangeAspect="1"/>
          </p:cNvPicPr>
          <p:nvPr/>
        </p:nvPicPr>
        <p:blipFill>
          <a:blip r:embed="rId2"/>
          <a:stretch>
            <a:fillRect/>
          </a:stretch>
        </p:blipFill>
        <p:spPr>
          <a:xfrm>
            <a:off x="129571" y="1200361"/>
            <a:ext cx="4252897" cy="5160612"/>
          </a:xfrm>
          <a:prstGeom prst="rect">
            <a:avLst/>
          </a:prstGeom>
        </p:spPr>
      </p:pic>
      <p:sp>
        <p:nvSpPr>
          <p:cNvPr id="16" name="Rectangle 19">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D94AC8-37A1-42DA-849A-1E9F1F485715}"/>
              </a:ext>
            </a:extLst>
          </p:cNvPr>
          <p:cNvSpPr>
            <a:spLocks noGrp="1"/>
          </p:cNvSpPr>
          <p:nvPr>
            <p:ph type="title"/>
          </p:nvPr>
        </p:nvSpPr>
        <p:spPr>
          <a:xfrm>
            <a:off x="5315801" y="516835"/>
            <a:ext cx="5778919" cy="1666501"/>
          </a:xfrm>
        </p:spPr>
        <p:txBody>
          <a:bodyPr>
            <a:normAutofit/>
          </a:bodyPr>
          <a:lstStyle/>
          <a:p>
            <a:r>
              <a:rPr lang="en-US" sz="4000">
                <a:solidFill>
                  <a:srgbClr val="FFFFFF"/>
                </a:solidFill>
                <a:latin typeface="Calibri"/>
                <a:cs typeface="Calibri"/>
              </a:rPr>
              <a:t>Benefits of CloudWatch</a:t>
            </a:r>
            <a:endParaRPr lang="en-US" sz="4000">
              <a:solidFill>
                <a:srgbClr val="FFFFFF"/>
              </a:solidFill>
            </a:endParaRPr>
          </a:p>
        </p:txBody>
      </p:sp>
      <p:cxnSp>
        <p:nvCxnSpPr>
          <p:cNvPr id="17" name="Straight Connector 21">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32D195A-C1BF-40E5-BF8B-37710E40CF5D}"/>
              </a:ext>
            </a:extLst>
          </p:cNvPr>
          <p:cNvSpPr>
            <a:spLocks noGrp="1"/>
          </p:cNvSpPr>
          <p:nvPr>
            <p:ph idx="1"/>
          </p:nvPr>
        </p:nvSpPr>
        <p:spPr>
          <a:xfrm>
            <a:off x="5315802" y="2505069"/>
            <a:ext cx="5778919" cy="3383902"/>
          </a:xfrm>
        </p:spPr>
        <p:txBody>
          <a:bodyPr vert="horz" lIns="0" tIns="45720" rIns="0" bIns="45720" rtlCol="0">
            <a:normAutofit/>
          </a:bodyPr>
          <a:lstStyle/>
          <a:p>
            <a:endParaRPr lang="en-US" sz="1800">
              <a:solidFill>
                <a:srgbClr val="FFFFFF"/>
              </a:solidFill>
              <a:cs typeface="Calibri" panose="020F0502020204030204"/>
            </a:endParaRPr>
          </a:p>
          <a:p>
            <a:r>
              <a:rPr lang="en-US" sz="1800">
                <a:solidFill>
                  <a:srgbClr val="FFFFFF"/>
                </a:solidFill>
                <a:ea typeface="+mn-lt"/>
                <a:cs typeface="+mn-lt"/>
              </a:rPr>
              <a:t>(1) Monitor metrics for almost all your AWS resources (i.e. EC2 instances)</a:t>
            </a:r>
          </a:p>
          <a:p>
            <a:r>
              <a:rPr lang="en-US" sz="1800">
                <a:solidFill>
                  <a:srgbClr val="FFFFFF"/>
                </a:solidFill>
                <a:ea typeface="+mn-lt"/>
                <a:cs typeface="+mn-lt"/>
              </a:rPr>
              <a:t>(2) Create and monitor custom metrics</a:t>
            </a:r>
          </a:p>
          <a:p>
            <a:r>
              <a:rPr lang="en-US" sz="1800">
                <a:solidFill>
                  <a:srgbClr val="FFFFFF"/>
                </a:solidFill>
                <a:ea typeface="+mn-lt"/>
                <a:cs typeface="+mn-lt"/>
              </a:rPr>
              <a:t>(3) Create custom dashboards for easy viewing of metrics</a:t>
            </a:r>
          </a:p>
          <a:p>
            <a:r>
              <a:rPr lang="en-US" sz="1800">
                <a:solidFill>
                  <a:srgbClr val="FFFFFF"/>
                </a:solidFill>
                <a:ea typeface="+mn-lt"/>
                <a:cs typeface="+mn-lt"/>
              </a:rPr>
              <a:t>(4) Monitor and store logs</a:t>
            </a:r>
          </a:p>
          <a:p>
            <a:r>
              <a:rPr lang="en-US" sz="1800">
                <a:solidFill>
                  <a:srgbClr val="FFFFFF"/>
                </a:solidFill>
                <a:ea typeface="+mn-lt"/>
                <a:cs typeface="+mn-lt"/>
              </a:rPr>
              <a:t>(5) Set alarms and events (and trigger actions based on then</a:t>
            </a:r>
            <a:endParaRPr lang="en-US" sz="1800">
              <a:solidFill>
                <a:srgbClr val="FFFFFF"/>
              </a:solidFill>
              <a:cs typeface="Calibri"/>
            </a:endParaRPr>
          </a:p>
          <a:p>
            <a:endParaRPr lang="en-US" sz="1800">
              <a:solidFill>
                <a:srgbClr val="FFFFFF"/>
              </a:solidFill>
              <a:cs typeface="Calibri"/>
            </a:endParaRPr>
          </a:p>
        </p:txBody>
      </p:sp>
    </p:spTree>
    <p:extLst>
      <p:ext uri="{BB962C8B-B14F-4D97-AF65-F5344CB8AC3E}">
        <p14:creationId xmlns:p14="http://schemas.microsoft.com/office/powerpoint/2010/main" val="436469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2353D2-4173-453A-9F1C-E4BA2E9069E9}"/>
              </a:ext>
            </a:extLst>
          </p:cNvPr>
          <p:cNvSpPr>
            <a:spLocks noGrp="1"/>
          </p:cNvSpPr>
          <p:nvPr>
            <p:ph type="title"/>
          </p:nvPr>
        </p:nvSpPr>
        <p:spPr>
          <a:xfrm>
            <a:off x="1097280" y="516835"/>
            <a:ext cx="5977937" cy="1666501"/>
          </a:xfrm>
        </p:spPr>
        <p:txBody>
          <a:bodyPr>
            <a:normAutofit/>
          </a:bodyPr>
          <a:lstStyle/>
          <a:p>
            <a:r>
              <a:rPr lang="en-US" sz="4000">
                <a:solidFill>
                  <a:srgbClr val="FFFFFF"/>
                </a:solidFill>
                <a:latin typeface="Calibri"/>
                <a:cs typeface="Calibri"/>
              </a:rPr>
              <a:t>AWS CloudTrail</a:t>
            </a:r>
            <a:endParaRPr lang="en-US" sz="4000">
              <a:solidFill>
                <a:srgbClr val="FFFFFF"/>
              </a:solidFill>
            </a:endParaRPr>
          </a:p>
        </p:txBody>
      </p:sp>
      <p:cxnSp>
        <p:nvCxnSpPr>
          <p:cNvPr id="29" name="Straight Connector 2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992B8A-B47B-4442-BDEB-A5CA8BBCBC1D}"/>
              </a:ext>
            </a:extLst>
          </p:cNvPr>
          <p:cNvSpPr>
            <a:spLocks noGrp="1"/>
          </p:cNvSpPr>
          <p:nvPr>
            <p:ph idx="1"/>
          </p:nvPr>
        </p:nvSpPr>
        <p:spPr>
          <a:xfrm>
            <a:off x="1097279" y="2546224"/>
            <a:ext cx="5977938" cy="4006424"/>
          </a:xfrm>
        </p:spPr>
        <p:txBody>
          <a:bodyPr vert="horz" lIns="0" tIns="45720" rIns="0" bIns="45720" rtlCol="0" anchor="t">
            <a:normAutofit/>
          </a:bodyPr>
          <a:lstStyle/>
          <a:p>
            <a:pPr marL="0" indent="0">
              <a:lnSpc>
                <a:spcPct val="90000"/>
              </a:lnSpc>
              <a:buNone/>
            </a:pPr>
            <a:r>
              <a:rPr lang="en-US" sz="1800">
                <a:solidFill>
                  <a:srgbClr val="FFFFFF"/>
                </a:solidFill>
                <a:ea typeface="+mn-lt"/>
                <a:cs typeface="+mn-lt"/>
              </a:rPr>
              <a:t>CloudTrail allows you to monitor all actions taken by IAM users (i.e. services  accessed and actions taken -such as logging who deleted an S3 object).</a:t>
            </a:r>
            <a:endParaRPr lang="en-US" sz="1800">
              <a:solidFill>
                <a:srgbClr val="FFFFFF"/>
              </a:solidFill>
              <a:cs typeface="Calibri" panose="020F0502020204030204"/>
            </a:endParaRPr>
          </a:p>
          <a:p>
            <a:pPr marL="0" indent="0">
              <a:lnSpc>
                <a:spcPct val="90000"/>
              </a:lnSpc>
              <a:buNone/>
            </a:pPr>
            <a:r>
              <a:rPr lang="en-US" sz="1800">
                <a:solidFill>
                  <a:srgbClr val="FFFFFF"/>
                </a:solidFill>
                <a:ea typeface="+mn-lt"/>
                <a:cs typeface="+mn-lt"/>
              </a:rPr>
              <a:t>AWS CloudTrail is a service that enables governance, compliance, operational auditing, and risk auditing of your AWS account. With CloudTrail, you can log, continuously monitor, and retain account activity related to actions across your AWS infrastructure. </a:t>
            </a:r>
          </a:p>
          <a:p>
            <a:pPr marL="0" indent="0">
              <a:lnSpc>
                <a:spcPct val="90000"/>
              </a:lnSpc>
              <a:buNone/>
            </a:pPr>
            <a:r>
              <a:rPr lang="en-US" sz="1800">
                <a:solidFill>
                  <a:srgbClr val="FFFFFF"/>
                </a:solidFill>
                <a:ea typeface="+mn-lt"/>
                <a:cs typeface="+mn-lt"/>
              </a:rPr>
              <a:t>CloudTrail provides event history of your AWS account activity, including actions taken through the AWS Management Console, AWS SDKs, command line tools, and other AWS services. This event history simplifies security analysis, resource change tracking, and troubleshooting.</a:t>
            </a:r>
            <a:endParaRPr lang="en-US" sz="1800">
              <a:solidFill>
                <a:srgbClr val="FFFFFF"/>
              </a:solidFill>
              <a:cs typeface="Calibri" panose="020F0502020204030204"/>
            </a:endParaRPr>
          </a:p>
        </p:txBody>
      </p:sp>
      <p:pic>
        <p:nvPicPr>
          <p:cNvPr id="8" name="Picture 8" descr="A picture containing black, building&#10;&#10;Description generated with high confidence">
            <a:extLst>
              <a:ext uri="{FF2B5EF4-FFF2-40B4-BE49-F238E27FC236}">
                <a16:creationId xmlns:a16="http://schemas.microsoft.com/office/drawing/2014/main" id="{10125F5D-728B-4D3E-801E-7932FA73043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6529" r="27407"/>
          <a:stretch/>
        </p:blipFill>
        <p:spPr>
          <a:xfrm>
            <a:off x="7611902" y="10"/>
            <a:ext cx="4580097" cy="6857990"/>
          </a:xfrm>
          <a:prstGeom prst="rect">
            <a:avLst/>
          </a:prstGeom>
        </p:spPr>
      </p:pic>
      <p:sp>
        <p:nvSpPr>
          <p:cNvPr id="6" name="TextBox 5">
            <a:extLst>
              <a:ext uri="{FF2B5EF4-FFF2-40B4-BE49-F238E27FC236}">
                <a16:creationId xmlns:a16="http://schemas.microsoft.com/office/drawing/2014/main" id="{8653A5D7-8522-4C73-A73D-252E8F7731CC}"/>
              </a:ext>
            </a:extLst>
          </p:cNvPr>
          <p:cNvSpPr txBox="1"/>
          <p:nvPr/>
        </p:nvSpPr>
        <p:spPr>
          <a:xfrm>
            <a:off x="4724400" y="4124325"/>
            <a:ext cx="2743200" cy="317500"/>
          </a:xfrm>
          <a:prstGeom prst="rect">
            <a:avLst/>
          </a:prstGeom>
        </p:spPr>
        <p:txBody>
          <a:bodyPr anchor="t">
            <a:normAutofit fontScale="92500" lnSpcReduction="20000"/>
          </a:bodyPr>
          <a:lstStyle/>
          <a:p>
            <a:endParaRPr lang="en-US" dirty="0">
              <a:cs typeface="Calibri"/>
            </a:endParaRPr>
          </a:p>
        </p:txBody>
      </p:sp>
      <p:sp>
        <p:nvSpPr>
          <p:cNvPr id="10" name="TextBox 9">
            <a:extLst>
              <a:ext uri="{FF2B5EF4-FFF2-40B4-BE49-F238E27FC236}">
                <a16:creationId xmlns:a16="http://schemas.microsoft.com/office/drawing/2014/main" id="{5DECF7A0-BE83-4AB1-8D2D-90F3CB258866}"/>
              </a:ext>
            </a:extLst>
          </p:cNvPr>
          <p:cNvSpPr txBox="1"/>
          <p:nvPr/>
        </p:nvSpPr>
        <p:spPr>
          <a:xfrm>
            <a:off x="4724400" y="4171950"/>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87764845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C88B44-1042-42C1-9EC9-07CB8F17E328}"/>
              </a:ext>
            </a:extLst>
          </p:cNvPr>
          <p:cNvSpPr>
            <a:spLocks noGrp="1"/>
          </p:cNvSpPr>
          <p:nvPr>
            <p:ph type="title"/>
          </p:nvPr>
        </p:nvSpPr>
        <p:spPr>
          <a:xfrm>
            <a:off x="5116783" y="516835"/>
            <a:ext cx="5977937" cy="1666501"/>
          </a:xfrm>
        </p:spPr>
        <p:txBody>
          <a:bodyPr>
            <a:normAutofit/>
          </a:bodyPr>
          <a:lstStyle/>
          <a:p>
            <a:r>
              <a:rPr lang="en-US" sz="4000">
                <a:solidFill>
                  <a:srgbClr val="FFFFFF"/>
                </a:solidFill>
                <a:latin typeface="Calibri"/>
                <a:cs typeface="Calibri Light"/>
              </a:rPr>
              <a:t>AWS SNS  </a:t>
            </a:r>
            <a:r>
              <a:rPr lang="en-US" sz="4000">
                <a:solidFill>
                  <a:srgbClr val="FFFFFF"/>
                </a:solidFill>
                <a:latin typeface="Calibri"/>
                <a:ea typeface="+mj-lt"/>
                <a:cs typeface="+mj-lt"/>
              </a:rPr>
              <a:t>-Simple Notification Service</a:t>
            </a:r>
            <a:endParaRPr lang="en-US" sz="4000">
              <a:solidFill>
                <a:srgbClr val="FFFFFF"/>
              </a:solidFill>
              <a:latin typeface="Calibri"/>
            </a:endParaRPr>
          </a:p>
        </p:txBody>
      </p:sp>
      <p:pic>
        <p:nvPicPr>
          <p:cNvPr id="4" name="Picture 4">
            <a:extLst>
              <a:ext uri="{FF2B5EF4-FFF2-40B4-BE49-F238E27FC236}">
                <a16:creationId xmlns:a16="http://schemas.microsoft.com/office/drawing/2014/main" id="{12B00837-87E9-4C46-8DFA-5E5A6E9FDAB8}"/>
              </a:ext>
            </a:extLst>
          </p:cNvPr>
          <p:cNvPicPr>
            <a:picLocks noChangeAspect="1"/>
          </p:cNvPicPr>
          <p:nvPr/>
        </p:nvPicPr>
        <p:blipFill rotWithShape="1">
          <a:blip r:embed="rId2"/>
          <a:srcRect l="17300" r="42629"/>
          <a:stretch/>
        </p:blipFill>
        <p:spPr>
          <a:xfrm>
            <a:off x="20" y="10"/>
            <a:ext cx="4580077" cy="6857990"/>
          </a:xfrm>
          <a:prstGeom prst="rect">
            <a:avLst/>
          </a:prstGeom>
        </p:spPr>
      </p:pic>
      <p:cxnSp>
        <p:nvCxnSpPr>
          <p:cNvPr id="20" name="Straight Connector 19">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35240D-555B-4C7C-A644-E4A2B55805E0}"/>
              </a:ext>
            </a:extLst>
          </p:cNvPr>
          <p:cNvSpPr>
            <a:spLocks noGrp="1"/>
          </p:cNvSpPr>
          <p:nvPr>
            <p:ph idx="1"/>
          </p:nvPr>
        </p:nvSpPr>
        <p:spPr>
          <a:xfrm>
            <a:off x="5116784" y="2546224"/>
            <a:ext cx="6420389" cy="4227650"/>
          </a:xfrm>
        </p:spPr>
        <p:txBody>
          <a:bodyPr vert="horz" lIns="0" tIns="45720" rIns="0" bIns="45720" rtlCol="0" anchor="t">
            <a:normAutofit/>
          </a:bodyPr>
          <a:lstStyle/>
          <a:p>
            <a:pPr>
              <a:lnSpc>
                <a:spcPct val="90000"/>
              </a:lnSpc>
            </a:pPr>
            <a:r>
              <a:rPr lang="en-US" sz="1800">
                <a:solidFill>
                  <a:srgbClr val="FFFFFF"/>
                </a:solidFill>
                <a:ea typeface="+mn-lt"/>
                <a:cs typeface="+mn-lt"/>
              </a:rPr>
              <a:t>An AWS service that allows you to automate the sending of email or text message notifications, based on events that happen in your AWS account.</a:t>
            </a:r>
            <a:endParaRPr lang="en-US" sz="1800">
              <a:solidFill>
                <a:srgbClr val="FFFFFF"/>
              </a:solidFill>
              <a:cs typeface="Calibri" panose="020F0502020204030204"/>
            </a:endParaRPr>
          </a:p>
          <a:p>
            <a:pPr>
              <a:lnSpc>
                <a:spcPct val="90000"/>
              </a:lnSpc>
            </a:pPr>
            <a:r>
              <a:rPr lang="en-US" sz="1800">
                <a:solidFill>
                  <a:srgbClr val="FFFFFF"/>
                </a:solidFill>
                <a:ea typeface="+mn-lt"/>
                <a:cs typeface="+mn-lt"/>
              </a:rPr>
              <a:t>Simple Notification Service is a web service that coordinates and manages the delivery or sending of messages to subscribing endpoints or clients. In Amazon SNS, there are two types of clients-publishers and subscribers –also referred to as producers and consumers. </a:t>
            </a:r>
          </a:p>
          <a:p>
            <a:pPr>
              <a:lnSpc>
                <a:spcPct val="90000"/>
              </a:lnSpc>
            </a:pPr>
            <a:r>
              <a:rPr lang="en-US" sz="1800">
                <a:solidFill>
                  <a:srgbClr val="FFFFFF"/>
                </a:solidFill>
                <a:ea typeface="+mn-lt"/>
                <a:cs typeface="+mn-lt"/>
              </a:rPr>
              <a:t>Publishers communicate asynchronously with subscribers by producing and sending a message to a topic, which is a logical access point and communication channel. Subscribers (i.e. web servers, email addresses, Amazon SQS queues, AWS Lambda functions) consume or receive the message or notification over one of the supported protocols (i.e., Amazon SQS, HTTP/S, email, SMS, Lambda) when they are subscribed to the topic.</a:t>
            </a:r>
            <a:endParaRPr lang="en-US" sz="1800">
              <a:solidFill>
                <a:srgbClr val="FFFFFF"/>
              </a:solidFill>
              <a:cs typeface="Calibri" panose="020F0502020204030204"/>
            </a:endParaRPr>
          </a:p>
        </p:txBody>
      </p:sp>
    </p:spTree>
    <p:extLst>
      <p:ext uri="{BB962C8B-B14F-4D97-AF65-F5344CB8AC3E}">
        <p14:creationId xmlns:p14="http://schemas.microsoft.com/office/powerpoint/2010/main" val="2321117843"/>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9674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F6990BC-3BFE-438F-8AB0-F4B49010AB0E}"/>
              </a:ext>
            </a:extLst>
          </p:cNvPr>
          <p:cNvSpPr>
            <a:spLocks noGrp="1"/>
          </p:cNvSpPr>
          <p:nvPr>
            <p:ph type="title"/>
          </p:nvPr>
        </p:nvSpPr>
        <p:spPr>
          <a:xfrm>
            <a:off x="492370" y="516836"/>
            <a:ext cx="3084844" cy="1961086"/>
          </a:xfrm>
        </p:spPr>
        <p:txBody>
          <a:bodyPr>
            <a:normAutofit/>
          </a:bodyPr>
          <a:lstStyle/>
          <a:p>
            <a:r>
              <a:rPr lang="en-US" sz="4000">
                <a:solidFill>
                  <a:srgbClr val="FFFFFF"/>
                </a:solidFill>
                <a:ea typeface="+mj-lt"/>
                <a:cs typeface="+mj-lt"/>
              </a:rPr>
              <a:t>SNS Benefits</a:t>
            </a:r>
            <a:endParaRPr lang="en-US" sz="4000">
              <a:solidFill>
                <a:srgbClr val="FFFFFF"/>
              </a:solidFill>
            </a:endParaRPr>
          </a:p>
        </p:txBody>
      </p:sp>
      <p:cxnSp>
        <p:nvCxnSpPr>
          <p:cNvPr id="13" name="Straight Connector 1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7B457E-82D7-4416-B4E3-D7F882228031}"/>
              </a:ext>
            </a:extLst>
          </p:cNvPr>
          <p:cNvSpPr>
            <a:spLocks noGrp="1"/>
          </p:cNvSpPr>
          <p:nvPr>
            <p:ph idx="1"/>
          </p:nvPr>
        </p:nvSpPr>
        <p:spPr>
          <a:xfrm>
            <a:off x="338236" y="2873396"/>
            <a:ext cx="3533945" cy="3349439"/>
          </a:xfrm>
        </p:spPr>
        <p:txBody>
          <a:bodyPr vert="horz" lIns="0" tIns="45720" rIns="0" bIns="45720" rtlCol="0" anchor="t">
            <a:normAutofit/>
          </a:bodyPr>
          <a:lstStyle/>
          <a:p>
            <a:pPr marL="0" indent="0">
              <a:lnSpc>
                <a:spcPct val="90000"/>
              </a:lnSpc>
              <a:buNone/>
            </a:pPr>
            <a:r>
              <a:rPr lang="en-US" sz="1900">
                <a:solidFill>
                  <a:srgbClr val="FFFFFF"/>
                </a:solidFill>
                <a:ea typeface="+mn-lt"/>
                <a:cs typeface="+mn-lt"/>
              </a:rPr>
              <a:t>  Simple Notification Service (SNS):</a:t>
            </a:r>
            <a:endParaRPr lang="en-US" sz="1900">
              <a:solidFill>
                <a:srgbClr val="FFFFFF"/>
              </a:solidFill>
              <a:cs typeface="Calibri" panose="020F0502020204030204"/>
            </a:endParaRPr>
          </a:p>
          <a:p>
            <a:pPr>
              <a:lnSpc>
                <a:spcPct val="90000"/>
              </a:lnSpc>
            </a:pPr>
            <a:r>
              <a:rPr lang="en-US" sz="1900">
                <a:solidFill>
                  <a:srgbClr val="FFFFFF"/>
                </a:solidFill>
                <a:ea typeface="+mn-lt"/>
                <a:cs typeface="+mn-lt"/>
              </a:rPr>
              <a:t>(1) Send automated or manual notifications.</a:t>
            </a:r>
            <a:endParaRPr lang="en-US" sz="1900">
              <a:solidFill>
                <a:srgbClr val="FFFFFF"/>
              </a:solidFill>
              <a:cs typeface="Calibri"/>
            </a:endParaRPr>
          </a:p>
          <a:p>
            <a:pPr>
              <a:lnSpc>
                <a:spcPct val="90000"/>
              </a:lnSpc>
            </a:pPr>
            <a:r>
              <a:rPr lang="en-US" sz="1900">
                <a:solidFill>
                  <a:srgbClr val="FFFFFF"/>
                </a:solidFill>
                <a:ea typeface="+mn-lt"/>
                <a:cs typeface="+mn-lt"/>
              </a:rPr>
              <a:t>(2) Send notification to email, mobile (sms), and HTTP endpoints.</a:t>
            </a:r>
            <a:endParaRPr lang="en-US" sz="1900">
              <a:solidFill>
                <a:srgbClr val="FFFFFF"/>
              </a:solidFill>
              <a:cs typeface="Calibri"/>
            </a:endParaRPr>
          </a:p>
          <a:p>
            <a:pPr>
              <a:lnSpc>
                <a:spcPct val="90000"/>
              </a:lnSpc>
            </a:pPr>
            <a:r>
              <a:rPr lang="en-US" sz="1900">
                <a:solidFill>
                  <a:srgbClr val="FFFFFF"/>
                </a:solidFill>
                <a:ea typeface="+mn-lt"/>
                <a:cs typeface="+mn-lt"/>
              </a:rPr>
              <a:t>(3) Closely integrated with other AWS service (such as CloudWatch) so that alarms, events, and actions in your AWS can trigger notifications.</a:t>
            </a:r>
            <a:endParaRPr lang="en-US" sz="1900">
              <a:solidFill>
                <a:srgbClr val="FFFFFF"/>
              </a:solidFill>
              <a:cs typeface="Calibri" panose="020F0502020204030204"/>
            </a:endParaRPr>
          </a:p>
        </p:txBody>
      </p:sp>
      <p:pic>
        <p:nvPicPr>
          <p:cNvPr id="4" name="Picture 4" descr="A screenshot of a cell phone&#10;&#10;Description generated with very high confidence">
            <a:extLst>
              <a:ext uri="{FF2B5EF4-FFF2-40B4-BE49-F238E27FC236}">
                <a16:creationId xmlns:a16="http://schemas.microsoft.com/office/drawing/2014/main" id="{53A5EA26-56C2-47A1-94B2-80F5C89A5ADD}"/>
              </a:ext>
            </a:extLst>
          </p:cNvPr>
          <p:cNvPicPr>
            <a:picLocks noChangeAspect="1"/>
          </p:cNvPicPr>
          <p:nvPr/>
        </p:nvPicPr>
        <p:blipFill>
          <a:blip r:embed="rId2"/>
          <a:stretch>
            <a:fillRect/>
          </a:stretch>
        </p:blipFill>
        <p:spPr>
          <a:xfrm>
            <a:off x="5805338" y="640080"/>
            <a:ext cx="4671440" cy="5577840"/>
          </a:xfrm>
          <a:prstGeom prst="rect">
            <a:avLst/>
          </a:prstGeom>
        </p:spPr>
      </p:pic>
    </p:spTree>
    <p:extLst>
      <p:ext uri="{BB962C8B-B14F-4D97-AF65-F5344CB8AC3E}">
        <p14:creationId xmlns:p14="http://schemas.microsoft.com/office/powerpoint/2010/main" val="629824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F4A6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13D22FE-5A62-4EE7-8242-67BC7DD786C3}"/>
              </a:ext>
            </a:extLst>
          </p:cNvPr>
          <p:cNvSpPr>
            <a:spLocks noGrp="1"/>
          </p:cNvSpPr>
          <p:nvPr>
            <p:ph type="title"/>
          </p:nvPr>
        </p:nvSpPr>
        <p:spPr>
          <a:xfrm>
            <a:off x="492370" y="516836"/>
            <a:ext cx="3084844" cy="1961086"/>
          </a:xfrm>
        </p:spPr>
        <p:txBody>
          <a:bodyPr>
            <a:normAutofit/>
          </a:bodyPr>
          <a:lstStyle/>
          <a:p>
            <a:r>
              <a:rPr lang="en-US" sz="4000">
                <a:solidFill>
                  <a:srgbClr val="FFFFFF"/>
                </a:solidFill>
                <a:latin typeface="Calibri"/>
                <a:cs typeface="Calibri"/>
              </a:rPr>
              <a:t>AWS Primary Database Options</a:t>
            </a:r>
            <a:endParaRPr lang="en-US" sz="4000">
              <a:solidFill>
                <a:srgbClr val="FFFFFF"/>
              </a:solidFill>
            </a:endParaRP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E6FAC4-FC27-4E90-B3FF-70C055833A81}"/>
              </a:ext>
            </a:extLst>
          </p:cNvPr>
          <p:cNvSpPr>
            <a:spLocks noGrp="1"/>
          </p:cNvSpPr>
          <p:nvPr>
            <p:ph idx="1"/>
          </p:nvPr>
        </p:nvSpPr>
        <p:spPr>
          <a:xfrm>
            <a:off x="166172" y="2799654"/>
            <a:ext cx="3656848" cy="3189665"/>
          </a:xfrm>
        </p:spPr>
        <p:txBody>
          <a:bodyPr vert="horz" lIns="0" tIns="45720" rIns="0" bIns="45720" rtlCol="0" anchor="t">
            <a:normAutofit/>
          </a:bodyPr>
          <a:lstStyle/>
          <a:p>
            <a:pPr>
              <a:lnSpc>
                <a:spcPct val="90000"/>
              </a:lnSpc>
            </a:pPr>
            <a:r>
              <a:rPr lang="en-US" sz="1700">
                <a:solidFill>
                  <a:srgbClr val="FFFFFF"/>
                </a:solidFill>
                <a:ea typeface="+mn-lt"/>
                <a:cs typeface="+mn-lt"/>
              </a:rPr>
              <a:t>In the world of databases, there are two main categories:</a:t>
            </a:r>
            <a:endParaRPr lang="en-US" sz="1700">
              <a:solidFill>
                <a:srgbClr val="FFFFFF"/>
              </a:solidFill>
              <a:cs typeface="Calibri" panose="020F0502020204030204"/>
            </a:endParaRPr>
          </a:p>
          <a:p>
            <a:pPr>
              <a:lnSpc>
                <a:spcPct val="90000"/>
              </a:lnSpc>
            </a:pPr>
            <a:r>
              <a:rPr lang="en-US" sz="1700">
                <a:solidFill>
                  <a:srgbClr val="FFFFFF"/>
                </a:solidFill>
                <a:ea typeface="+mn-lt"/>
                <a:cs typeface="+mn-lt"/>
              </a:rPr>
              <a:t>(1) Relational Databases known as "SQL"</a:t>
            </a:r>
            <a:endParaRPr lang="en-US" sz="1700">
              <a:solidFill>
                <a:srgbClr val="FFFFFF"/>
              </a:solidFill>
            </a:endParaRPr>
          </a:p>
          <a:p>
            <a:pPr>
              <a:lnSpc>
                <a:spcPct val="90000"/>
              </a:lnSpc>
            </a:pPr>
            <a:r>
              <a:rPr lang="en-US" sz="1700">
                <a:solidFill>
                  <a:srgbClr val="FFFFFF"/>
                </a:solidFill>
                <a:ea typeface="+mn-lt"/>
                <a:cs typeface="+mn-lt"/>
              </a:rPr>
              <a:t>(2) Non-Relational Databases known as "NoSQL"</a:t>
            </a:r>
            <a:endParaRPr lang="en-US" sz="1700">
              <a:solidFill>
                <a:srgbClr val="FFFFFF"/>
              </a:solidFill>
            </a:endParaRPr>
          </a:p>
          <a:p>
            <a:pPr>
              <a:lnSpc>
                <a:spcPct val="90000"/>
              </a:lnSpc>
            </a:pPr>
            <a:r>
              <a:rPr lang="en-US" sz="1700">
                <a:solidFill>
                  <a:srgbClr val="FFFFFF"/>
                </a:solidFill>
                <a:ea typeface="+mn-lt"/>
                <a:cs typeface="+mn-lt"/>
              </a:rPr>
              <a:t>Amazon offers Managed services for both types of databases : RDS for SQL databases and DynamoDB for NoSQL databases</a:t>
            </a:r>
            <a:endParaRPr lang="en-US" sz="1700">
              <a:solidFill>
                <a:srgbClr val="FFFFFF"/>
              </a:solidFill>
              <a:cs typeface="Calibri" panose="020F0502020204030204"/>
            </a:endParaRPr>
          </a:p>
        </p:txBody>
      </p:sp>
      <p:pic>
        <p:nvPicPr>
          <p:cNvPr id="4" name="Picture 4">
            <a:extLst>
              <a:ext uri="{FF2B5EF4-FFF2-40B4-BE49-F238E27FC236}">
                <a16:creationId xmlns:a16="http://schemas.microsoft.com/office/drawing/2014/main" id="{AC29AE1C-0E0D-41CE-8255-BD0C36B50F6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57829" y="640080"/>
            <a:ext cx="6166457" cy="5577840"/>
          </a:xfrm>
          <a:prstGeom prst="rect">
            <a:avLst/>
          </a:prstGeom>
        </p:spPr>
      </p:pic>
      <p:sp>
        <p:nvSpPr>
          <p:cNvPr id="6" name="TextBox 5">
            <a:extLst>
              <a:ext uri="{FF2B5EF4-FFF2-40B4-BE49-F238E27FC236}">
                <a16:creationId xmlns:a16="http://schemas.microsoft.com/office/drawing/2014/main" id="{314489F9-3E43-4C1B-93C9-F778519DC1A1}"/>
              </a:ext>
            </a:extLst>
          </p:cNvPr>
          <p:cNvSpPr txBox="1"/>
          <p:nvPr/>
        </p:nvSpPr>
        <p:spPr>
          <a:xfrm>
            <a:off x="8128819" y="4314006"/>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495127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9DA163-98E9-4162-9FE9-C8CBA5F26CAB}"/>
              </a:ext>
            </a:extLst>
          </p:cNvPr>
          <p:cNvSpPr>
            <a:spLocks noGrp="1"/>
          </p:cNvSpPr>
          <p:nvPr>
            <p:ph type="title"/>
          </p:nvPr>
        </p:nvSpPr>
        <p:spPr>
          <a:xfrm>
            <a:off x="5116783" y="516835"/>
            <a:ext cx="5977937" cy="1666501"/>
          </a:xfrm>
        </p:spPr>
        <p:txBody>
          <a:bodyPr>
            <a:normAutofit/>
          </a:bodyPr>
          <a:lstStyle/>
          <a:p>
            <a:r>
              <a:rPr lang="en-US" sz="4000">
                <a:solidFill>
                  <a:srgbClr val="FFFFFF"/>
                </a:solidFill>
                <a:latin typeface="Calibri"/>
                <a:cs typeface="Calibri"/>
              </a:rPr>
              <a:t>SQL Databases</a:t>
            </a:r>
            <a:endParaRPr lang="en-US" sz="4000">
              <a:solidFill>
                <a:srgbClr val="FFFFFF"/>
              </a:solidFill>
            </a:endParaRPr>
          </a:p>
        </p:txBody>
      </p:sp>
      <p:pic>
        <p:nvPicPr>
          <p:cNvPr id="4" name="Picture 4" descr="A close up of a sign&#10;&#10;Description generated with very high confidence">
            <a:extLst>
              <a:ext uri="{FF2B5EF4-FFF2-40B4-BE49-F238E27FC236}">
                <a16:creationId xmlns:a16="http://schemas.microsoft.com/office/drawing/2014/main" id="{B522700B-2A42-403C-A31F-3F99AF6532EA}"/>
              </a:ext>
            </a:extLst>
          </p:cNvPr>
          <p:cNvPicPr>
            <a:picLocks noChangeAspect="1"/>
          </p:cNvPicPr>
          <p:nvPr/>
        </p:nvPicPr>
        <p:blipFill rotWithShape="1">
          <a:blip r:embed="rId2"/>
          <a:srcRect l="23023" r="35237"/>
          <a:stretch/>
        </p:blipFill>
        <p:spPr>
          <a:xfrm>
            <a:off x="20" y="10"/>
            <a:ext cx="4580077" cy="6857990"/>
          </a:xfrm>
          <a:prstGeom prst="rect">
            <a:avLst/>
          </a:prstGeom>
        </p:spPr>
      </p:pic>
      <p:cxnSp>
        <p:nvCxnSpPr>
          <p:cNvPr id="18" name="Straight Connector 1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2D0698-2737-4444-8971-D713DC314485}"/>
              </a:ext>
            </a:extLst>
          </p:cNvPr>
          <p:cNvSpPr>
            <a:spLocks noGrp="1"/>
          </p:cNvSpPr>
          <p:nvPr>
            <p:ph idx="1"/>
          </p:nvPr>
        </p:nvSpPr>
        <p:spPr>
          <a:xfrm>
            <a:off x="5116784" y="2546224"/>
            <a:ext cx="6727647" cy="4129327"/>
          </a:xfrm>
        </p:spPr>
        <p:txBody>
          <a:bodyPr vert="horz" lIns="0" tIns="45720" rIns="0" bIns="45720" rtlCol="0" anchor="t">
            <a:normAutofit/>
          </a:bodyPr>
          <a:lstStyle/>
          <a:p>
            <a:pPr>
              <a:lnSpc>
                <a:spcPct val="90000"/>
              </a:lnSpc>
            </a:pPr>
            <a:r>
              <a:rPr lang="en-US" sz="1800">
                <a:solidFill>
                  <a:srgbClr val="FFFFFF"/>
                </a:solidFill>
                <a:ea typeface="+mn-lt"/>
                <a:cs typeface="+mn-lt"/>
              </a:rPr>
              <a:t>In relational databases (SQL Databases), ACID (Atomicity, Consistency, Isolation, Durability) is a set of properties that guarantee that database transactions are processed reliably.</a:t>
            </a:r>
            <a:endParaRPr lang="en-US" sz="1800">
              <a:solidFill>
                <a:srgbClr val="FFFFFF"/>
              </a:solidFill>
              <a:cs typeface="Calibri" panose="020F0502020204030204"/>
            </a:endParaRPr>
          </a:p>
          <a:p>
            <a:pPr>
              <a:lnSpc>
                <a:spcPct val="90000"/>
              </a:lnSpc>
            </a:pPr>
            <a:r>
              <a:rPr lang="en-US" sz="1800">
                <a:solidFill>
                  <a:srgbClr val="FFFFFF"/>
                </a:solidFill>
                <a:ea typeface="+mn-lt"/>
                <a:cs typeface="+mn-lt"/>
              </a:rPr>
              <a:t>Atomicity requires that each transaction is "all or nothing": if one part of the transaction fails, the entire transaction fails, and the database state is left unchanged. </a:t>
            </a:r>
            <a:endParaRPr lang="en-US" sz="1800">
              <a:solidFill>
                <a:srgbClr val="FFFFFF"/>
              </a:solidFill>
              <a:cs typeface="Calibri"/>
            </a:endParaRPr>
          </a:p>
          <a:p>
            <a:pPr>
              <a:lnSpc>
                <a:spcPct val="90000"/>
              </a:lnSpc>
            </a:pPr>
            <a:r>
              <a:rPr lang="en-US" sz="1800">
                <a:solidFill>
                  <a:srgbClr val="FFFFFF"/>
                </a:solidFill>
                <a:ea typeface="+mn-lt"/>
                <a:cs typeface="+mn-lt"/>
              </a:rPr>
              <a:t>The consistency property ensures that any transaction will bring the database from one valid state to another. </a:t>
            </a:r>
            <a:endParaRPr lang="en-US" sz="1800">
              <a:solidFill>
                <a:srgbClr val="FFFFFF"/>
              </a:solidFill>
              <a:cs typeface="Calibri"/>
            </a:endParaRPr>
          </a:p>
          <a:p>
            <a:pPr>
              <a:lnSpc>
                <a:spcPct val="90000"/>
              </a:lnSpc>
            </a:pPr>
            <a:r>
              <a:rPr lang="en-US" sz="1800">
                <a:solidFill>
                  <a:srgbClr val="FFFFFF"/>
                </a:solidFill>
                <a:ea typeface="+mn-lt"/>
                <a:cs typeface="+mn-lt"/>
              </a:rPr>
              <a:t>The isolation property ensures that the concurrent execution of transactions results in a system state that would be obtained if transactions were executed serially.</a:t>
            </a:r>
            <a:endParaRPr lang="en-US" sz="1800">
              <a:solidFill>
                <a:srgbClr val="FFFFFF"/>
              </a:solidFill>
              <a:cs typeface="Calibri"/>
            </a:endParaRPr>
          </a:p>
          <a:p>
            <a:pPr>
              <a:lnSpc>
                <a:spcPct val="90000"/>
              </a:lnSpc>
            </a:pPr>
            <a:r>
              <a:rPr lang="en-US" sz="1800">
                <a:solidFill>
                  <a:srgbClr val="FFFFFF"/>
                </a:solidFill>
                <a:ea typeface="+mn-lt"/>
                <a:cs typeface="+mn-lt"/>
              </a:rPr>
              <a:t>Durability means that once a transaction has been committed, it will remain so, even in the event of power loss, crashes, or errors. </a:t>
            </a:r>
            <a:endParaRPr lang="en-US" sz="1800">
              <a:solidFill>
                <a:srgbClr val="FFFFFF"/>
              </a:solidFill>
              <a:cs typeface="Calibri"/>
            </a:endParaRPr>
          </a:p>
        </p:txBody>
      </p:sp>
    </p:spTree>
    <p:extLst>
      <p:ext uri="{BB962C8B-B14F-4D97-AF65-F5344CB8AC3E}">
        <p14:creationId xmlns:p14="http://schemas.microsoft.com/office/powerpoint/2010/main" val="295057949"/>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BF4D5-8448-4201-97D6-D152E5DBF3E3}"/>
              </a:ext>
            </a:extLst>
          </p:cNvPr>
          <p:cNvSpPr>
            <a:spLocks noGrp="1"/>
          </p:cNvSpPr>
          <p:nvPr>
            <p:ph type="title"/>
          </p:nvPr>
        </p:nvSpPr>
        <p:spPr>
          <a:xfrm>
            <a:off x="5172074" y="286603"/>
            <a:ext cx="5983605" cy="1450757"/>
          </a:xfrm>
        </p:spPr>
        <p:txBody>
          <a:bodyPr>
            <a:normAutofit/>
          </a:bodyPr>
          <a:lstStyle/>
          <a:p>
            <a:r>
              <a:rPr lang="en-US">
                <a:latin typeface="Calibri"/>
                <a:cs typeface="Calibri"/>
              </a:rPr>
              <a:t>Relational Database Service (RDS) </a:t>
            </a:r>
            <a:endParaRPr lang="en-US"/>
          </a:p>
        </p:txBody>
      </p:sp>
      <p:pic>
        <p:nvPicPr>
          <p:cNvPr id="4" name="Picture 4" descr="A screenshot of text&#10;&#10;Description generated with high confidence">
            <a:extLst>
              <a:ext uri="{FF2B5EF4-FFF2-40B4-BE49-F238E27FC236}">
                <a16:creationId xmlns:a16="http://schemas.microsoft.com/office/drawing/2014/main" id="{A6D13FF5-27CD-4B1F-B36D-0F82BD66DF1C}"/>
              </a:ext>
            </a:extLst>
          </p:cNvPr>
          <p:cNvPicPr>
            <a:picLocks noChangeAspect="1"/>
          </p:cNvPicPr>
          <p:nvPr/>
        </p:nvPicPr>
        <p:blipFill rotWithShape="1">
          <a:blip r:embed="rId2"/>
          <a:srcRect l="32953" r="9947" b="2"/>
          <a:stretch/>
        </p:blipFill>
        <p:spPr>
          <a:xfrm>
            <a:off x="20" y="10"/>
            <a:ext cx="4580077" cy="6857990"/>
          </a:xfrm>
          <a:prstGeom prst="rect">
            <a:avLst/>
          </a:prstGeom>
        </p:spPr>
      </p:pic>
      <p:cxnSp>
        <p:nvCxnSpPr>
          <p:cNvPr id="41" name="Straight Connector 4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FFA8E9A-1DB3-460B-95CC-AE9982EB0C75}"/>
              </a:ext>
            </a:extLst>
          </p:cNvPr>
          <p:cNvSpPr>
            <a:spLocks noGrp="1"/>
          </p:cNvSpPr>
          <p:nvPr>
            <p:ph idx="1"/>
          </p:nvPr>
        </p:nvSpPr>
        <p:spPr>
          <a:xfrm>
            <a:off x="4913978" y="1985298"/>
            <a:ext cx="7200346" cy="4867019"/>
          </a:xfrm>
        </p:spPr>
        <p:txBody>
          <a:bodyPr vert="horz" lIns="0" tIns="45720" rIns="0" bIns="45720" rtlCol="0" anchor="t">
            <a:noAutofit/>
          </a:bodyPr>
          <a:lstStyle/>
          <a:p>
            <a:pPr>
              <a:lnSpc>
                <a:spcPct val="90000"/>
              </a:lnSpc>
            </a:pPr>
            <a:r>
              <a:rPr lang="en-US" sz="1600" b="1">
                <a:ea typeface="+mn-lt"/>
                <a:cs typeface="+mn-lt"/>
              </a:rPr>
              <a:t>Relational Database Service (RDS) is a SQL database service that provides a wide range of SQL database options to select from.</a:t>
            </a:r>
            <a:endParaRPr lang="en-US" sz="1600" b="1">
              <a:cs typeface="Calibri" panose="020F0502020204030204"/>
            </a:endParaRPr>
          </a:p>
          <a:p>
            <a:pPr>
              <a:lnSpc>
                <a:spcPct val="90000"/>
              </a:lnSpc>
            </a:pPr>
            <a:r>
              <a:rPr lang="en-US" sz="1600" b="1">
                <a:ea typeface="+mn-lt"/>
                <a:cs typeface="+mn-lt"/>
              </a:rPr>
              <a:t>SQL Options Include:</a:t>
            </a:r>
            <a:endParaRPr lang="en-US" sz="1600" b="1">
              <a:cs typeface="Calibri"/>
            </a:endParaRPr>
          </a:p>
          <a:p>
            <a:pPr>
              <a:lnSpc>
                <a:spcPct val="90000"/>
              </a:lnSpc>
            </a:pPr>
            <a:r>
              <a:rPr lang="en-US" sz="1600" b="1">
                <a:ea typeface="+mn-lt"/>
                <a:cs typeface="+mn-lt"/>
              </a:rPr>
              <a:t>(1) Amazon Aurora</a:t>
            </a:r>
            <a:endParaRPr lang="en-US" sz="1600" b="1">
              <a:cs typeface="Calibri"/>
            </a:endParaRPr>
          </a:p>
          <a:p>
            <a:pPr>
              <a:lnSpc>
                <a:spcPct val="90000"/>
              </a:lnSpc>
            </a:pPr>
            <a:r>
              <a:rPr lang="en-US" sz="1600" b="1">
                <a:ea typeface="+mn-lt"/>
                <a:cs typeface="+mn-lt"/>
              </a:rPr>
              <a:t>(2) MysQL</a:t>
            </a:r>
            <a:endParaRPr lang="en-US" sz="1600" b="1">
              <a:cs typeface="Calibri"/>
            </a:endParaRPr>
          </a:p>
          <a:p>
            <a:pPr>
              <a:lnSpc>
                <a:spcPct val="90000"/>
              </a:lnSpc>
            </a:pPr>
            <a:r>
              <a:rPr lang="en-US" sz="1600" b="1">
                <a:ea typeface="+mn-lt"/>
                <a:cs typeface="+mn-lt"/>
              </a:rPr>
              <a:t>(3) MariaDB</a:t>
            </a:r>
            <a:endParaRPr lang="en-US" sz="1600" b="1">
              <a:cs typeface="Calibri"/>
            </a:endParaRPr>
          </a:p>
          <a:p>
            <a:pPr>
              <a:lnSpc>
                <a:spcPct val="90000"/>
              </a:lnSpc>
            </a:pPr>
            <a:r>
              <a:rPr lang="en-US" sz="1600" b="1">
                <a:ea typeface="+mn-lt"/>
                <a:cs typeface="+mn-lt"/>
              </a:rPr>
              <a:t>(4) PostgreSQL</a:t>
            </a:r>
            <a:endParaRPr lang="en-US" sz="1600" b="1">
              <a:cs typeface="Calibri"/>
            </a:endParaRPr>
          </a:p>
          <a:p>
            <a:pPr>
              <a:lnSpc>
                <a:spcPct val="90000"/>
              </a:lnSpc>
            </a:pPr>
            <a:r>
              <a:rPr lang="en-US" sz="1600" b="1">
                <a:ea typeface="+mn-lt"/>
                <a:cs typeface="+mn-lt"/>
              </a:rPr>
              <a:t>(5) Oracle (several Oracle options are available)</a:t>
            </a:r>
            <a:endParaRPr lang="en-US" sz="1600" b="1">
              <a:cs typeface="Calibri"/>
            </a:endParaRPr>
          </a:p>
          <a:p>
            <a:pPr>
              <a:lnSpc>
                <a:spcPct val="90000"/>
              </a:lnSpc>
            </a:pPr>
            <a:r>
              <a:rPr lang="en-US" sz="1600" b="1">
                <a:ea typeface="+mn-lt"/>
                <a:cs typeface="+mn-lt"/>
              </a:rPr>
              <a:t>(6) Microsoft SQLServer (several Microsoft options are available)</a:t>
            </a:r>
            <a:endParaRPr lang="en-US" sz="1600" b="1">
              <a:cs typeface="Calibri"/>
            </a:endParaRPr>
          </a:p>
          <a:p>
            <a:pPr>
              <a:lnSpc>
                <a:spcPct val="90000"/>
              </a:lnSpc>
            </a:pPr>
            <a:r>
              <a:rPr lang="en-US" sz="1600" b="1">
                <a:ea typeface="+mn-lt"/>
                <a:cs typeface="+mn-lt"/>
              </a:rPr>
              <a:t>Amazon Relational Database Service (Amazon RDS) is a web service that makes it easier to set up, operate, and scale a relational database in the cloud. It provides cost-efficient, resizeable capacity while automating time-consuming administration tasks such as hardware provisioning, database setup, patching and backups. It frees you to focus on your applications so you can give them the fast performance, high availability, security and compatibility they need.</a:t>
            </a:r>
            <a:endParaRPr lang="en-US" sz="1600" b="1">
              <a:cs typeface="Calibri"/>
            </a:endParaRPr>
          </a:p>
          <a:p>
            <a:pPr>
              <a:lnSpc>
                <a:spcPct val="90000"/>
              </a:lnSpc>
            </a:pPr>
            <a:endParaRPr lang="en-US" sz="1200" dirty="0">
              <a:cs typeface="Calibri"/>
            </a:endParaRPr>
          </a:p>
        </p:txBody>
      </p:sp>
    </p:spTree>
    <p:extLst>
      <p:ext uri="{BB962C8B-B14F-4D97-AF65-F5344CB8AC3E}">
        <p14:creationId xmlns:p14="http://schemas.microsoft.com/office/powerpoint/2010/main" val="108294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40174EC-AB0B-4D8A-9D7A-EF16123D0EB3}"/>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latin typeface="Calibri"/>
                <a:cs typeface="Calibri"/>
              </a:rPr>
              <a:t>NoSQL Database </a:t>
            </a:r>
            <a:endParaRPr lang="en-US" sz="4400">
              <a:solidFill>
                <a:srgbClr val="FFFFFF"/>
              </a:solidFill>
            </a:endParaRPr>
          </a:p>
        </p:txBody>
      </p:sp>
      <p:sp>
        <p:nvSpPr>
          <p:cNvPr id="3" name="Content Placeholder 2">
            <a:extLst>
              <a:ext uri="{FF2B5EF4-FFF2-40B4-BE49-F238E27FC236}">
                <a16:creationId xmlns:a16="http://schemas.microsoft.com/office/drawing/2014/main" id="{24255D60-FB71-4656-9BDB-7991746C984D}"/>
              </a:ext>
            </a:extLst>
          </p:cNvPr>
          <p:cNvSpPr>
            <a:spLocks noGrp="1"/>
          </p:cNvSpPr>
          <p:nvPr>
            <p:ph idx="1"/>
          </p:nvPr>
        </p:nvSpPr>
        <p:spPr>
          <a:xfrm>
            <a:off x="5231958" y="605896"/>
            <a:ext cx="5923721" cy="5646208"/>
          </a:xfrm>
        </p:spPr>
        <p:txBody>
          <a:bodyPr vert="horz" lIns="0" tIns="45720" rIns="0" bIns="45720" rtlCol="0" anchor="ctr">
            <a:normAutofit/>
          </a:bodyPr>
          <a:lstStyle/>
          <a:p>
            <a:pPr>
              <a:lnSpc>
                <a:spcPct val="90000"/>
              </a:lnSpc>
            </a:pPr>
            <a:r>
              <a:rPr lang="en-US" sz="1900">
                <a:ea typeface="+mn-lt"/>
                <a:cs typeface="+mn-lt"/>
              </a:rPr>
              <a:t>A NoSQL database provides a mechanism for storage and retrieval of data that employs less constrained consistency models than traditional relational databases. </a:t>
            </a:r>
            <a:endParaRPr lang="en-US" sz="1900">
              <a:cs typeface="Calibri" panose="020F0502020204030204"/>
            </a:endParaRPr>
          </a:p>
          <a:p>
            <a:pPr>
              <a:lnSpc>
                <a:spcPct val="90000"/>
              </a:lnSpc>
            </a:pPr>
            <a:r>
              <a:rPr lang="en-US" sz="1900">
                <a:ea typeface="+mn-lt"/>
                <a:cs typeface="+mn-lt"/>
              </a:rPr>
              <a:t>NoSQL databases only support Eventual Consistency which is a consistency model used in distributed computing that informally guarantees that, if no new updates are made to a given data item, eventually all accesses to that item will return the last updated value.</a:t>
            </a:r>
            <a:endParaRPr lang="en-US" sz="1900"/>
          </a:p>
          <a:p>
            <a:pPr>
              <a:lnSpc>
                <a:spcPct val="90000"/>
              </a:lnSpc>
            </a:pPr>
            <a:r>
              <a:rPr lang="en-US" sz="1900">
                <a:ea typeface="+mn-lt"/>
                <a:cs typeface="+mn-lt"/>
              </a:rPr>
              <a:t>NoSQL databases are often highly optimized key–value stores intended for simple retrieval and appending operations, with the goal being significant performance benefits in terms of latency and throughput.</a:t>
            </a:r>
            <a:endParaRPr lang="en-US" sz="1900"/>
          </a:p>
          <a:p>
            <a:pPr>
              <a:lnSpc>
                <a:spcPct val="90000"/>
              </a:lnSpc>
            </a:pPr>
            <a:r>
              <a:rPr lang="en-US" sz="1900">
                <a:ea typeface="+mn-lt"/>
                <a:cs typeface="+mn-lt"/>
              </a:rPr>
              <a:t>Key–value stores allow the application to store its data in a schema-less way. </a:t>
            </a:r>
            <a:endParaRPr lang="en-US" sz="1900"/>
          </a:p>
          <a:p>
            <a:pPr>
              <a:lnSpc>
                <a:spcPct val="90000"/>
              </a:lnSpc>
            </a:pPr>
            <a:r>
              <a:rPr lang="en-US" sz="1900">
                <a:ea typeface="+mn-lt"/>
                <a:cs typeface="+mn-lt"/>
              </a:rPr>
              <a:t>The data could be stored in a datatype of a programming language or an object. Because of this, there is no need for a fixed data model.</a:t>
            </a:r>
            <a:endParaRPr lang="en-US" sz="1900"/>
          </a:p>
          <a:p>
            <a:pPr>
              <a:lnSpc>
                <a:spcPct val="90000"/>
              </a:lnSpc>
            </a:pPr>
            <a:endParaRPr lang="en-US" sz="1900">
              <a:cs typeface="Calibri"/>
            </a:endParaRPr>
          </a:p>
        </p:txBody>
      </p:sp>
    </p:spTree>
    <p:extLst>
      <p:ext uri="{BB962C8B-B14F-4D97-AF65-F5344CB8AC3E}">
        <p14:creationId xmlns:p14="http://schemas.microsoft.com/office/powerpoint/2010/main" val="3133863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DD1D783E-2AD3-4B8B-AFCA-16C275B878D4}"/>
              </a:ext>
            </a:extLst>
          </p:cNvPr>
          <p:cNvPicPr>
            <a:picLocks noChangeAspect="1"/>
          </p:cNvPicPr>
          <p:nvPr/>
        </p:nvPicPr>
        <p:blipFill>
          <a:blip r:embed="rId2"/>
          <a:stretch>
            <a:fillRect/>
          </a:stretch>
        </p:blipFill>
        <p:spPr>
          <a:xfrm>
            <a:off x="645764" y="1770977"/>
            <a:ext cx="3294253" cy="3294253"/>
          </a:xfrm>
          <a:prstGeom prst="rect">
            <a:avLst/>
          </a:prstGeom>
        </p:spPr>
      </p:pic>
      <p:sp>
        <p:nvSpPr>
          <p:cNvPr id="11" name="Rectangle 1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8731626-374F-4E9B-98E9-F70BB7F158DC}"/>
              </a:ext>
            </a:extLst>
          </p:cNvPr>
          <p:cNvSpPr>
            <a:spLocks noGrp="1"/>
          </p:cNvSpPr>
          <p:nvPr>
            <p:ph type="title"/>
          </p:nvPr>
        </p:nvSpPr>
        <p:spPr>
          <a:xfrm>
            <a:off x="5315801" y="516835"/>
            <a:ext cx="5778919" cy="1666501"/>
          </a:xfrm>
        </p:spPr>
        <p:txBody>
          <a:bodyPr>
            <a:normAutofit/>
          </a:bodyPr>
          <a:lstStyle/>
          <a:p>
            <a:r>
              <a:rPr lang="en-US" sz="4000">
                <a:solidFill>
                  <a:srgbClr val="FFFFFF"/>
                </a:solidFill>
                <a:latin typeface="Calibri"/>
                <a:cs typeface="Calibri"/>
              </a:rPr>
              <a:t>AWS DynamoDB </a:t>
            </a:r>
            <a:endParaRPr lang="en-US" sz="4000">
              <a:solidFill>
                <a:srgbClr val="FFFFFF"/>
              </a:solidFill>
            </a:endParaRPr>
          </a:p>
        </p:txBody>
      </p:sp>
      <p:cxnSp>
        <p:nvCxnSpPr>
          <p:cNvPr id="13" name="Straight Connector 1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748A03-8096-411B-BFA7-88A7FB9E3400}"/>
              </a:ext>
            </a:extLst>
          </p:cNvPr>
          <p:cNvSpPr>
            <a:spLocks noGrp="1"/>
          </p:cNvSpPr>
          <p:nvPr>
            <p:ph idx="1"/>
          </p:nvPr>
        </p:nvSpPr>
        <p:spPr>
          <a:xfrm>
            <a:off x="5315802" y="2505069"/>
            <a:ext cx="6245951" cy="4133611"/>
          </a:xfrm>
        </p:spPr>
        <p:txBody>
          <a:bodyPr vert="horz" lIns="0" tIns="45720" rIns="0" bIns="45720" rtlCol="0" anchor="t">
            <a:normAutofit/>
          </a:bodyPr>
          <a:lstStyle/>
          <a:p>
            <a:pPr>
              <a:lnSpc>
                <a:spcPct val="90000"/>
              </a:lnSpc>
            </a:pPr>
            <a:r>
              <a:rPr lang="en-US" sz="1900">
                <a:solidFill>
                  <a:srgbClr val="FFFFFF"/>
                </a:solidFill>
                <a:ea typeface="+mn-lt"/>
                <a:cs typeface="+mn-lt"/>
              </a:rPr>
              <a:t>DynamoDB is a fast, fully managed NoSQL database service that makes it simple and cost-effective to store and retrieve any amount of data, and serve any level of request traffic. </a:t>
            </a:r>
            <a:endParaRPr lang="en-US" sz="1900">
              <a:solidFill>
                <a:srgbClr val="FFFFFF"/>
              </a:solidFill>
              <a:cs typeface="Calibri" panose="020F0502020204030204"/>
            </a:endParaRPr>
          </a:p>
          <a:p>
            <a:pPr>
              <a:lnSpc>
                <a:spcPct val="90000"/>
              </a:lnSpc>
            </a:pPr>
            <a:r>
              <a:rPr lang="en-US" sz="1900">
                <a:solidFill>
                  <a:srgbClr val="FFFFFF"/>
                </a:solidFill>
                <a:ea typeface="+mn-lt"/>
                <a:cs typeface="+mn-lt"/>
              </a:rPr>
              <a:t>All data items are stored on Solid State Drives (SSDs), and are replicated across 3 Availability Zones for high availability and durability.</a:t>
            </a:r>
            <a:endParaRPr lang="en-US" sz="1900">
              <a:solidFill>
                <a:srgbClr val="FFFFFF"/>
              </a:solidFill>
              <a:cs typeface="Calibri"/>
            </a:endParaRPr>
          </a:p>
          <a:p>
            <a:pPr>
              <a:lnSpc>
                <a:spcPct val="90000"/>
              </a:lnSpc>
            </a:pPr>
            <a:r>
              <a:rPr lang="en-US" sz="1900">
                <a:solidFill>
                  <a:srgbClr val="FFFFFF"/>
                </a:solidFill>
                <a:ea typeface="+mn-lt"/>
                <a:cs typeface="+mn-lt"/>
              </a:rPr>
              <a:t>DynamoDB tables do not have fixed schemas, and each item may have a different number of attributes. </a:t>
            </a:r>
            <a:endParaRPr lang="en-US" sz="1900">
              <a:solidFill>
                <a:srgbClr val="FFFFFF"/>
              </a:solidFill>
              <a:cs typeface="Calibri"/>
            </a:endParaRPr>
          </a:p>
          <a:p>
            <a:pPr>
              <a:lnSpc>
                <a:spcPct val="90000"/>
              </a:lnSpc>
            </a:pPr>
            <a:r>
              <a:rPr lang="en-US" sz="1900">
                <a:solidFill>
                  <a:srgbClr val="FFFFFF"/>
                </a:solidFill>
                <a:ea typeface="+mn-lt"/>
                <a:cs typeface="+mn-lt"/>
              </a:rPr>
              <a:t>DynamoDB has no upfront costs and implements a pay as you go plan as a. a flat hourly rate based on the capacity reserved.</a:t>
            </a:r>
            <a:endParaRPr lang="en-US" sz="1900">
              <a:solidFill>
                <a:srgbClr val="FFFFFF"/>
              </a:solidFill>
              <a:cs typeface="Calibri"/>
            </a:endParaRPr>
          </a:p>
          <a:p>
            <a:pPr>
              <a:lnSpc>
                <a:spcPct val="90000"/>
              </a:lnSpc>
            </a:pPr>
            <a:endParaRPr lang="en-US" sz="1900" dirty="0">
              <a:solidFill>
                <a:srgbClr val="FFFFFF"/>
              </a:solidFill>
              <a:cs typeface="Calibri"/>
            </a:endParaRPr>
          </a:p>
        </p:txBody>
      </p:sp>
    </p:spTree>
    <p:extLst>
      <p:ext uri="{BB962C8B-B14F-4D97-AF65-F5344CB8AC3E}">
        <p14:creationId xmlns:p14="http://schemas.microsoft.com/office/powerpoint/2010/main" val="3516619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close up of a map&#10;&#10;Description automatically generated">
            <a:extLst>
              <a:ext uri="{FF2B5EF4-FFF2-40B4-BE49-F238E27FC236}">
                <a16:creationId xmlns:a16="http://schemas.microsoft.com/office/drawing/2014/main" id="{9E1DB7A1-29B2-4EF4-B5E3-F0511FCF3655}"/>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12667" y="1208531"/>
            <a:ext cx="6355797" cy="4735069"/>
          </a:xfrm>
          <a:prstGeom prst="rect">
            <a:avLst/>
          </a:prstGeom>
        </p:spPr>
      </p:pic>
      <p:sp>
        <p:nvSpPr>
          <p:cNvPr id="27" name="Rectangle 2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D16AACB-0ABE-439B-A5A3-517DA6A574CF}"/>
              </a:ext>
            </a:extLst>
          </p:cNvPr>
          <p:cNvSpPr>
            <a:spLocks noGrp="1"/>
          </p:cNvSpPr>
          <p:nvPr>
            <p:ph type="title"/>
          </p:nvPr>
        </p:nvSpPr>
        <p:spPr>
          <a:xfrm>
            <a:off x="8169211" y="1410013"/>
            <a:ext cx="3449191" cy="2085869"/>
          </a:xfrm>
        </p:spPr>
        <p:txBody>
          <a:bodyPr vert="horz" lIns="91440" tIns="45720" rIns="91440" bIns="45720" rtlCol="0" anchor="b">
            <a:normAutofit/>
          </a:bodyPr>
          <a:lstStyle/>
          <a:p>
            <a:r>
              <a:rPr lang="en-US" sz="3600" dirty="0">
                <a:solidFill>
                  <a:schemeClr val="accent1"/>
                </a:solidFill>
              </a:rPr>
              <a:t>Terminology</a:t>
            </a:r>
          </a:p>
        </p:txBody>
      </p:sp>
    </p:spTree>
    <p:extLst>
      <p:ext uri="{BB962C8B-B14F-4D97-AF65-F5344CB8AC3E}">
        <p14:creationId xmlns:p14="http://schemas.microsoft.com/office/powerpoint/2010/main" val="480979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4C556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C0A8AD6-4B10-44F2-BF4B-25E6D3FE18ED}"/>
              </a:ext>
            </a:extLst>
          </p:cNvPr>
          <p:cNvSpPr>
            <a:spLocks noGrp="1"/>
          </p:cNvSpPr>
          <p:nvPr>
            <p:ph type="title"/>
          </p:nvPr>
        </p:nvSpPr>
        <p:spPr>
          <a:xfrm>
            <a:off x="1097280" y="516835"/>
            <a:ext cx="5977937" cy="1666501"/>
          </a:xfrm>
        </p:spPr>
        <p:txBody>
          <a:bodyPr>
            <a:normAutofit/>
          </a:bodyPr>
          <a:lstStyle/>
          <a:p>
            <a:r>
              <a:rPr lang="en-US" sz="4000">
                <a:solidFill>
                  <a:srgbClr val="FFFFFF"/>
                </a:solidFill>
                <a:latin typeface="Calibri"/>
                <a:cs typeface="Calibri Light"/>
              </a:rPr>
              <a:t>What's the difference</a:t>
            </a:r>
            <a:endParaRPr lang="en-US" sz="4000">
              <a:solidFill>
                <a:srgbClr val="FFFFFF"/>
              </a:solidFill>
              <a:latin typeface="Calibri"/>
              <a:cs typeface="Calibri"/>
            </a:endParaRPr>
          </a:p>
        </p:txBody>
      </p:sp>
      <p:cxnSp>
        <p:nvCxnSpPr>
          <p:cNvPr id="13" name="Straight Connector 1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BFC1F3-CCBD-4596-A907-CB7F28E9569F}"/>
              </a:ext>
            </a:extLst>
          </p:cNvPr>
          <p:cNvSpPr>
            <a:spLocks noGrp="1"/>
          </p:cNvSpPr>
          <p:nvPr>
            <p:ph idx="1"/>
          </p:nvPr>
        </p:nvSpPr>
        <p:spPr>
          <a:xfrm>
            <a:off x="372150" y="2443617"/>
            <a:ext cx="6899712" cy="4158192"/>
          </a:xfrm>
        </p:spPr>
        <p:txBody>
          <a:bodyPr vert="horz" lIns="0" tIns="45720" rIns="0" bIns="45720" rtlCol="0" anchor="t">
            <a:noAutofit/>
          </a:bodyPr>
          <a:lstStyle/>
          <a:p>
            <a:pPr>
              <a:lnSpc>
                <a:spcPct val="90000"/>
              </a:lnSpc>
            </a:pPr>
            <a:r>
              <a:rPr lang="en-US" sz="1900" b="1">
                <a:solidFill>
                  <a:srgbClr val="FFFFFF"/>
                </a:solidFill>
                <a:ea typeface="+mn-lt"/>
                <a:cs typeface="+mn-lt"/>
              </a:rPr>
              <a:t>RDS</a:t>
            </a:r>
            <a:endParaRPr lang="en-US" sz="1900" b="1">
              <a:solidFill>
                <a:srgbClr val="FFFFFF"/>
              </a:solidFill>
              <a:cs typeface="Calibri" panose="020F0502020204030204"/>
            </a:endParaRPr>
          </a:p>
          <a:p>
            <a:pPr>
              <a:lnSpc>
                <a:spcPct val="90000"/>
              </a:lnSpc>
            </a:pPr>
            <a:r>
              <a:rPr lang="en-US" sz="1900">
                <a:solidFill>
                  <a:srgbClr val="FFFFFF"/>
                </a:solidFill>
                <a:ea typeface="+mn-lt"/>
                <a:cs typeface="+mn-lt"/>
              </a:rPr>
              <a:t>(1) For when you need a SQL database option.</a:t>
            </a:r>
            <a:endParaRPr lang="en-US" sz="1900">
              <a:solidFill>
                <a:srgbClr val="FFFFFF"/>
              </a:solidFill>
              <a:cs typeface="Calibri"/>
            </a:endParaRPr>
          </a:p>
          <a:p>
            <a:pPr>
              <a:lnSpc>
                <a:spcPct val="90000"/>
              </a:lnSpc>
            </a:pPr>
            <a:r>
              <a:rPr lang="en-US" sz="1900">
                <a:solidFill>
                  <a:srgbClr val="FFFFFF"/>
                </a:solidFill>
                <a:ea typeface="+mn-lt"/>
                <a:cs typeface="+mn-lt"/>
              </a:rPr>
              <a:t>(2) Easy to set up, highly available, fault-tolerant, and scalable</a:t>
            </a:r>
            <a:endParaRPr lang="en-US" sz="1900">
              <a:solidFill>
                <a:srgbClr val="FFFFFF"/>
              </a:solidFill>
              <a:cs typeface="Calibri"/>
            </a:endParaRPr>
          </a:p>
          <a:p>
            <a:pPr>
              <a:lnSpc>
                <a:spcPct val="90000"/>
              </a:lnSpc>
            </a:pPr>
            <a:r>
              <a:rPr lang="en-US" sz="1900">
                <a:solidFill>
                  <a:srgbClr val="FFFFFF"/>
                </a:solidFill>
                <a:ea typeface="+mn-lt"/>
                <a:cs typeface="+mn-lt"/>
              </a:rPr>
              <a:t>(3) Used when data is clearly defined.</a:t>
            </a:r>
            <a:endParaRPr lang="en-US" sz="1900">
              <a:solidFill>
                <a:srgbClr val="FFFFFF"/>
              </a:solidFill>
              <a:cs typeface="Calibri"/>
            </a:endParaRPr>
          </a:p>
          <a:p>
            <a:pPr>
              <a:lnSpc>
                <a:spcPct val="90000"/>
              </a:lnSpc>
            </a:pPr>
            <a:r>
              <a:rPr lang="en-US" sz="1900">
                <a:solidFill>
                  <a:srgbClr val="FFFFFF"/>
                </a:solidFill>
                <a:ea typeface="+mn-lt"/>
                <a:cs typeface="+mn-lt"/>
              </a:rPr>
              <a:t>4) Common use case include online stores and banking systems.</a:t>
            </a:r>
            <a:endParaRPr lang="en-US" sz="1900">
              <a:solidFill>
                <a:srgbClr val="FFFFFF"/>
              </a:solidFill>
              <a:cs typeface="Calibri"/>
            </a:endParaRPr>
          </a:p>
          <a:p>
            <a:pPr>
              <a:lnSpc>
                <a:spcPct val="90000"/>
              </a:lnSpc>
            </a:pPr>
            <a:r>
              <a:rPr lang="en-US" sz="1900" b="1">
                <a:solidFill>
                  <a:srgbClr val="FFFFFF"/>
                </a:solidFill>
                <a:ea typeface="+mn-lt"/>
                <a:cs typeface="+mn-lt"/>
              </a:rPr>
              <a:t>DynamoDB</a:t>
            </a:r>
            <a:endParaRPr lang="en-US" sz="1900" b="1">
              <a:solidFill>
                <a:srgbClr val="FFFFFF"/>
              </a:solidFill>
              <a:cs typeface="Calibri"/>
            </a:endParaRPr>
          </a:p>
          <a:p>
            <a:pPr>
              <a:lnSpc>
                <a:spcPct val="90000"/>
              </a:lnSpc>
            </a:pPr>
            <a:r>
              <a:rPr lang="en-US" sz="1900">
                <a:solidFill>
                  <a:srgbClr val="FFFFFF"/>
                </a:solidFill>
                <a:ea typeface="+mn-lt"/>
                <a:cs typeface="+mn-lt"/>
              </a:rPr>
              <a:t>(1) For when you need a NoSQL database option</a:t>
            </a:r>
            <a:endParaRPr lang="en-US" sz="1900">
              <a:solidFill>
                <a:srgbClr val="FFFFFF"/>
              </a:solidFill>
              <a:cs typeface="Calibri"/>
            </a:endParaRPr>
          </a:p>
          <a:p>
            <a:pPr>
              <a:lnSpc>
                <a:spcPct val="90000"/>
              </a:lnSpc>
            </a:pPr>
            <a:r>
              <a:rPr lang="en-US" sz="1900">
                <a:solidFill>
                  <a:srgbClr val="FFFFFF"/>
                </a:solidFill>
                <a:ea typeface="+mn-lt"/>
                <a:cs typeface="+mn-lt"/>
              </a:rPr>
              <a:t>(2) Fast, highly Scalable, and fully-managed</a:t>
            </a:r>
            <a:endParaRPr lang="en-US" sz="1900">
              <a:solidFill>
                <a:srgbClr val="FFFFFF"/>
              </a:solidFill>
              <a:cs typeface="Calibri"/>
            </a:endParaRPr>
          </a:p>
          <a:p>
            <a:pPr>
              <a:lnSpc>
                <a:spcPct val="90000"/>
              </a:lnSpc>
            </a:pPr>
            <a:r>
              <a:rPr lang="en-US" sz="1900">
                <a:solidFill>
                  <a:srgbClr val="FFFFFF"/>
                </a:solidFill>
                <a:ea typeface="+mn-lt"/>
                <a:cs typeface="+mn-lt"/>
              </a:rPr>
              <a:t>(3) Used when data is fluid and can change.</a:t>
            </a:r>
            <a:endParaRPr lang="en-US" sz="1900">
              <a:solidFill>
                <a:srgbClr val="FFFFFF"/>
              </a:solidFill>
              <a:cs typeface="Calibri"/>
            </a:endParaRPr>
          </a:p>
          <a:p>
            <a:pPr>
              <a:lnSpc>
                <a:spcPct val="90000"/>
              </a:lnSpc>
            </a:pPr>
            <a:r>
              <a:rPr lang="en-US" sz="1900">
                <a:solidFill>
                  <a:srgbClr val="FFFFFF"/>
                </a:solidFill>
                <a:ea typeface="+mn-lt"/>
                <a:cs typeface="+mn-lt"/>
              </a:rPr>
              <a:t>(4) Common use cases include social networks, web analytics</a:t>
            </a:r>
            <a:endParaRPr lang="en-US" sz="1600">
              <a:solidFill>
                <a:srgbClr val="FFFFFF"/>
              </a:solidFill>
              <a:cs typeface="Calibri" panose="020F0502020204030204"/>
            </a:endParaRPr>
          </a:p>
          <a:p>
            <a:pPr>
              <a:lnSpc>
                <a:spcPct val="90000"/>
              </a:lnSpc>
            </a:pPr>
            <a:endParaRPr lang="en-US" sz="1100">
              <a:solidFill>
                <a:srgbClr val="FFFFFF"/>
              </a:solidFill>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29BA44C1-6065-4BE4-9D66-59FD3B8E6553}"/>
              </a:ext>
            </a:extLst>
          </p:cNvPr>
          <p:cNvPicPr>
            <a:picLocks noChangeAspect="1"/>
          </p:cNvPicPr>
          <p:nvPr/>
        </p:nvPicPr>
        <p:blipFill>
          <a:blip r:embed="rId2"/>
          <a:stretch>
            <a:fillRect/>
          </a:stretch>
        </p:blipFill>
        <p:spPr>
          <a:xfrm>
            <a:off x="7551434" y="1208880"/>
            <a:ext cx="4646188" cy="4787157"/>
          </a:xfrm>
          <a:prstGeom prst="rect">
            <a:avLst/>
          </a:prstGeom>
        </p:spPr>
      </p:pic>
    </p:spTree>
    <p:extLst>
      <p:ext uri="{BB962C8B-B14F-4D97-AF65-F5344CB8AC3E}">
        <p14:creationId xmlns:p14="http://schemas.microsoft.com/office/powerpoint/2010/main" val="341870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D774BD-499F-4E76-9BD9-6B0954CF7976}"/>
              </a:ext>
            </a:extLst>
          </p:cNvPr>
          <p:cNvSpPr>
            <a:spLocks noGrp="1"/>
          </p:cNvSpPr>
          <p:nvPr>
            <p:ph type="title"/>
          </p:nvPr>
        </p:nvSpPr>
        <p:spPr>
          <a:xfrm>
            <a:off x="5116783" y="516835"/>
            <a:ext cx="5977937" cy="1666501"/>
          </a:xfrm>
        </p:spPr>
        <p:txBody>
          <a:bodyPr>
            <a:normAutofit/>
          </a:bodyPr>
          <a:lstStyle/>
          <a:p>
            <a:r>
              <a:rPr lang="en-US" sz="4000">
                <a:solidFill>
                  <a:srgbClr val="FFFFFF"/>
                </a:solidFill>
                <a:cs typeface="Calibri Light"/>
              </a:rPr>
              <a:t>Amazon </a:t>
            </a:r>
            <a:r>
              <a:rPr lang="en-US" sz="4000">
                <a:solidFill>
                  <a:srgbClr val="FFFFFF"/>
                </a:solidFill>
                <a:latin typeface="Calibri"/>
                <a:cs typeface="Calibri"/>
              </a:rPr>
              <a:t>ElastiCache</a:t>
            </a:r>
            <a:endParaRPr lang="en-US" sz="4000">
              <a:solidFill>
                <a:srgbClr val="FFFFFF"/>
              </a:solidFill>
            </a:endParaRPr>
          </a:p>
        </p:txBody>
      </p:sp>
      <p:pic>
        <p:nvPicPr>
          <p:cNvPr id="8" name="Picture 8" descr="A circuit board&#10;&#10;Description generated with very high confidence">
            <a:extLst>
              <a:ext uri="{FF2B5EF4-FFF2-40B4-BE49-F238E27FC236}">
                <a16:creationId xmlns:a16="http://schemas.microsoft.com/office/drawing/2014/main" id="{BEA39FF2-F647-4ACB-9E7E-92EC55C6F53B}"/>
              </a:ext>
            </a:extLst>
          </p:cNvPr>
          <p:cNvPicPr>
            <a:picLocks noChangeAspect="1"/>
          </p:cNvPicPr>
          <p:nvPr/>
        </p:nvPicPr>
        <p:blipFill rotWithShape="1">
          <a:blip r:embed="rId2"/>
          <a:srcRect l="27991" r="27430" b="-1"/>
          <a:stretch/>
        </p:blipFill>
        <p:spPr>
          <a:xfrm>
            <a:off x="20" y="10"/>
            <a:ext cx="4580077" cy="6857990"/>
          </a:xfrm>
          <a:prstGeom prst="rect">
            <a:avLst/>
          </a:prstGeom>
        </p:spPr>
      </p:pic>
      <p:cxnSp>
        <p:nvCxnSpPr>
          <p:cNvPr id="22" name="Straight Connector 2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78033D4-2E73-415D-B476-00EAD227A13F}"/>
              </a:ext>
            </a:extLst>
          </p:cNvPr>
          <p:cNvSpPr>
            <a:spLocks noGrp="1"/>
          </p:cNvSpPr>
          <p:nvPr>
            <p:ph idx="1"/>
          </p:nvPr>
        </p:nvSpPr>
        <p:spPr>
          <a:xfrm>
            <a:off x="5116784" y="2546224"/>
            <a:ext cx="6211454" cy="4006424"/>
          </a:xfrm>
        </p:spPr>
        <p:txBody>
          <a:bodyPr vert="horz" lIns="0" tIns="45720" rIns="0" bIns="45720" rtlCol="0" anchor="t">
            <a:noAutofit/>
          </a:bodyPr>
          <a:lstStyle/>
          <a:p>
            <a:pPr>
              <a:lnSpc>
                <a:spcPct val="90000"/>
              </a:lnSpc>
            </a:pPr>
            <a:r>
              <a:rPr lang="en-US" sz="1900">
                <a:solidFill>
                  <a:srgbClr val="FFFFFF"/>
                </a:solidFill>
                <a:ea typeface="+mn-lt"/>
                <a:cs typeface="+mn-lt"/>
              </a:rPr>
              <a:t>ElastiCache is a data caching service used to help improve speed/performance of web applications running on AWS.</a:t>
            </a:r>
            <a:endParaRPr lang="en-US" sz="1900">
              <a:solidFill>
                <a:srgbClr val="FFFFFF"/>
              </a:solidFill>
              <a:cs typeface="Calibri" panose="020F0502020204030204"/>
            </a:endParaRPr>
          </a:p>
          <a:p>
            <a:pPr>
              <a:lnSpc>
                <a:spcPct val="90000"/>
              </a:lnSpc>
            </a:pPr>
            <a:r>
              <a:rPr lang="en-US" sz="1900">
                <a:solidFill>
                  <a:srgbClr val="FFFFFF"/>
                </a:solidFill>
                <a:ea typeface="+mn-lt"/>
                <a:cs typeface="+mn-lt"/>
              </a:rPr>
              <a:t>Amazon ElastiCache is a web service that makes it easy to deploy, operate, and scale an in-memory data store or cache in the cloud. The service improves the performance of web applications by allowing you to retrieve information from fast, managed, secure in-memory data stores, instead of relying entirely on slower disk-based databases. </a:t>
            </a:r>
          </a:p>
          <a:p>
            <a:pPr>
              <a:lnSpc>
                <a:spcPct val="90000"/>
              </a:lnSpc>
            </a:pPr>
            <a:r>
              <a:rPr lang="en-US" sz="1900">
                <a:solidFill>
                  <a:srgbClr val="FFFFFF"/>
                </a:solidFill>
                <a:ea typeface="+mn-lt"/>
                <a:cs typeface="+mn-lt"/>
              </a:rPr>
              <a:t>Amazon ElastiCache supports two open-source in-memory engines:</a:t>
            </a:r>
            <a:endParaRPr lang="en-US" sz="1900">
              <a:solidFill>
                <a:srgbClr val="FFFFFF"/>
              </a:solidFill>
              <a:cs typeface="Calibri" panose="020F0502020204030204"/>
            </a:endParaRPr>
          </a:p>
          <a:p>
            <a:pPr>
              <a:lnSpc>
                <a:spcPct val="90000"/>
              </a:lnSpc>
            </a:pPr>
            <a:r>
              <a:rPr lang="en-US" sz="1900">
                <a:solidFill>
                  <a:srgbClr val="FFFFFF"/>
                </a:solidFill>
                <a:ea typeface="+mn-lt"/>
                <a:cs typeface="+mn-lt"/>
              </a:rPr>
              <a:t>Redis: A fast, open source, in-memory data store and cache.</a:t>
            </a:r>
            <a:endParaRPr lang="en-US" sz="1900">
              <a:solidFill>
                <a:srgbClr val="FFFFFF"/>
              </a:solidFill>
              <a:cs typeface="Calibri"/>
            </a:endParaRPr>
          </a:p>
          <a:p>
            <a:pPr>
              <a:lnSpc>
                <a:spcPct val="90000"/>
              </a:lnSpc>
            </a:pPr>
            <a:r>
              <a:rPr lang="en-US" sz="1900">
                <a:solidFill>
                  <a:srgbClr val="FFFFFF"/>
                </a:solidFill>
                <a:ea typeface="+mn-lt"/>
                <a:cs typeface="+mn-lt"/>
              </a:rPr>
              <a:t>MemcacheD: a widely adopted memory object caching system.</a:t>
            </a:r>
            <a:endParaRPr lang="en-US" sz="1900">
              <a:solidFill>
                <a:srgbClr val="FFFFFF"/>
              </a:solidFill>
            </a:endParaRPr>
          </a:p>
          <a:p>
            <a:pPr>
              <a:lnSpc>
                <a:spcPct val="90000"/>
              </a:lnSpc>
            </a:pPr>
            <a:endParaRPr lang="en-US" sz="1500">
              <a:solidFill>
                <a:srgbClr val="FFFFFF"/>
              </a:solidFill>
              <a:cs typeface="Calibri"/>
            </a:endParaRPr>
          </a:p>
        </p:txBody>
      </p:sp>
      <p:sp>
        <p:nvSpPr>
          <p:cNvPr id="6" name="TextBox 5">
            <a:extLst>
              <a:ext uri="{FF2B5EF4-FFF2-40B4-BE49-F238E27FC236}">
                <a16:creationId xmlns:a16="http://schemas.microsoft.com/office/drawing/2014/main" id="{DF694959-0F72-4103-B4CB-0CD7083F9DFF}"/>
              </a:ext>
            </a:extLst>
          </p:cNvPr>
          <p:cNvSpPr txBox="1"/>
          <p:nvPr/>
        </p:nvSpPr>
        <p:spPr>
          <a:xfrm>
            <a:off x="4724400" y="4394200"/>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1261585787"/>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E00AE-76A6-42C4-ACC3-DECCDA0F6C30}"/>
              </a:ext>
            </a:extLst>
          </p:cNvPr>
          <p:cNvSpPr>
            <a:spLocks noGrp="1"/>
          </p:cNvSpPr>
          <p:nvPr>
            <p:ph type="title"/>
          </p:nvPr>
        </p:nvSpPr>
        <p:spPr>
          <a:xfrm>
            <a:off x="6411685" y="634946"/>
            <a:ext cx="5127171" cy="1450757"/>
          </a:xfrm>
        </p:spPr>
        <p:txBody>
          <a:bodyPr>
            <a:normAutofit/>
          </a:bodyPr>
          <a:lstStyle/>
          <a:p>
            <a:r>
              <a:rPr lang="en-US">
                <a:latin typeface="Calibri"/>
                <a:cs typeface="Calibri"/>
              </a:rPr>
              <a:t>AWS Redshift</a:t>
            </a:r>
            <a:endParaRPr lang="en-US"/>
          </a:p>
        </p:txBody>
      </p:sp>
      <p:pic>
        <p:nvPicPr>
          <p:cNvPr id="4" name="Picture 4" descr="A close up of a logo&#10;&#10;Description generated with very high confidence">
            <a:extLst>
              <a:ext uri="{FF2B5EF4-FFF2-40B4-BE49-F238E27FC236}">
                <a16:creationId xmlns:a16="http://schemas.microsoft.com/office/drawing/2014/main" id="{41F58A4C-72EF-4F42-850E-17394D2B4AFD}"/>
              </a:ext>
            </a:extLst>
          </p:cNvPr>
          <p:cNvPicPr>
            <a:picLocks noChangeAspect="1"/>
          </p:cNvPicPr>
          <p:nvPr/>
        </p:nvPicPr>
        <p:blipFill>
          <a:blip r:embed="rId2"/>
          <a:stretch>
            <a:fillRect/>
          </a:stretch>
        </p:blipFill>
        <p:spPr>
          <a:xfrm>
            <a:off x="643192" y="1990143"/>
            <a:ext cx="5115347" cy="2557673"/>
          </a:xfrm>
          <a:prstGeom prst="rect">
            <a:avLst/>
          </a:prstGeom>
        </p:spPr>
      </p:pic>
      <p:cxnSp>
        <p:nvCxnSpPr>
          <p:cNvPr id="11"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FDA20D-1D3D-4C4B-B5F4-208CB9D7E85B}"/>
              </a:ext>
            </a:extLst>
          </p:cNvPr>
          <p:cNvSpPr>
            <a:spLocks noGrp="1"/>
          </p:cNvSpPr>
          <p:nvPr>
            <p:ph idx="1"/>
          </p:nvPr>
        </p:nvSpPr>
        <p:spPr>
          <a:xfrm>
            <a:off x="6411684" y="2407436"/>
            <a:ext cx="5127172" cy="3461658"/>
          </a:xfrm>
        </p:spPr>
        <p:txBody>
          <a:bodyPr vert="horz" lIns="0" tIns="45720" rIns="0" bIns="45720" rtlCol="0">
            <a:normAutofit/>
          </a:bodyPr>
          <a:lstStyle/>
          <a:p>
            <a:pPr>
              <a:lnSpc>
                <a:spcPct val="90000"/>
              </a:lnSpc>
            </a:pPr>
            <a:r>
              <a:rPr lang="en-US" sz="1900">
                <a:ea typeface="+mn-lt"/>
                <a:cs typeface="+mn-lt"/>
              </a:rPr>
              <a:t>Redshift is a data warehouse database service designed to handle petabytes of data for analysis.</a:t>
            </a:r>
            <a:endParaRPr lang="en-US" sz="1900">
              <a:cs typeface="Calibri" panose="020F0502020204030204"/>
            </a:endParaRPr>
          </a:p>
          <a:p>
            <a:pPr>
              <a:lnSpc>
                <a:spcPct val="90000"/>
              </a:lnSpc>
            </a:pPr>
            <a:r>
              <a:rPr lang="en-US" sz="1900">
                <a:ea typeface="+mn-lt"/>
                <a:cs typeface="+mn-lt"/>
              </a:rPr>
              <a:t>Amazon Redshift is a fast, fully managed data warehouse that makes it simple and cost-effective to analyze all your data using standard SQL and your existing Business Intelligence (BI) tools. It allows you to run complex analytic queries against petabytes of structured data, using sophisticated query optimization, columnar storage on high-performance local disks, and massively parallel query execution.</a:t>
            </a:r>
            <a:endParaRPr lang="en-US" sz="1900">
              <a:cs typeface="Calibri" panose="020F0502020204030204"/>
            </a:endParaRPr>
          </a:p>
          <a:p>
            <a:pPr>
              <a:lnSpc>
                <a:spcPct val="90000"/>
              </a:lnSpc>
            </a:pPr>
            <a:endParaRPr lang="en-US" sz="1900">
              <a:cs typeface="Calibri" panose="020F0502020204030204"/>
            </a:endParaRPr>
          </a:p>
        </p:txBody>
      </p:sp>
      <p:sp>
        <p:nvSpPr>
          <p:cNvPr id="13" name="Rectangle 12">
            <a:extLst>
              <a:ext uri="{FF2B5EF4-FFF2-40B4-BE49-F238E27FC236}">
                <a16:creationId xmlns:a16="http://schemas.microsoft.com/office/drawing/2014/main" id="{5712F7E8-BFD5-4B85-A173-57790DA12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289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2D402DF-F23A-4F54-A069-0D7E7336C8A2}"/>
              </a:ext>
            </a:extLst>
          </p:cNvPr>
          <p:cNvSpPr>
            <a:spLocks noGrp="1"/>
          </p:cNvSpPr>
          <p:nvPr>
            <p:ph type="title"/>
          </p:nvPr>
        </p:nvSpPr>
        <p:spPr>
          <a:xfrm>
            <a:off x="5116783" y="516835"/>
            <a:ext cx="5977937" cy="1666501"/>
          </a:xfrm>
        </p:spPr>
        <p:txBody>
          <a:bodyPr>
            <a:normAutofit/>
          </a:bodyPr>
          <a:lstStyle/>
          <a:p>
            <a:r>
              <a:rPr lang="en-US" sz="4000">
                <a:solidFill>
                  <a:srgbClr val="FFFFFF"/>
                </a:solidFill>
                <a:latin typeface="Calibri"/>
                <a:cs typeface="Calibri"/>
              </a:rPr>
              <a:t>AWS Organizations</a:t>
            </a:r>
            <a:endParaRPr lang="en-US" sz="4000">
              <a:solidFill>
                <a:srgbClr val="FFFFFF"/>
              </a:solidFill>
            </a:endParaRPr>
          </a:p>
        </p:txBody>
      </p:sp>
      <p:pic>
        <p:nvPicPr>
          <p:cNvPr id="4" name="Picture 4" descr="A circuit board&#10;&#10;Description generated with very high confidence">
            <a:extLst>
              <a:ext uri="{FF2B5EF4-FFF2-40B4-BE49-F238E27FC236}">
                <a16:creationId xmlns:a16="http://schemas.microsoft.com/office/drawing/2014/main" id="{5BFB02DA-083A-4878-A34B-7EAC46DEA6C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0022" r="35398" b="-1"/>
          <a:stretch/>
        </p:blipFill>
        <p:spPr>
          <a:xfrm>
            <a:off x="20" y="10"/>
            <a:ext cx="4580077" cy="6857990"/>
          </a:xfrm>
          <a:prstGeom prst="rect">
            <a:avLst/>
          </a:prstGeom>
        </p:spPr>
      </p:pic>
      <p:cxnSp>
        <p:nvCxnSpPr>
          <p:cNvPr id="13" name="Straight Connector 1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C63D0A-7DD6-4AB7-AFD6-895DAB892954}"/>
              </a:ext>
            </a:extLst>
          </p:cNvPr>
          <p:cNvSpPr>
            <a:spLocks noGrp="1"/>
          </p:cNvSpPr>
          <p:nvPr>
            <p:ph idx="1"/>
          </p:nvPr>
        </p:nvSpPr>
        <p:spPr>
          <a:xfrm>
            <a:off x="5116784" y="2546224"/>
            <a:ext cx="6518712" cy="4117036"/>
          </a:xfrm>
        </p:spPr>
        <p:txBody>
          <a:bodyPr vert="horz" lIns="0" tIns="45720" rIns="0" bIns="45720" rtlCol="0" anchor="t">
            <a:normAutofit lnSpcReduction="10000"/>
          </a:bodyPr>
          <a:lstStyle/>
          <a:p>
            <a:pPr>
              <a:lnSpc>
                <a:spcPct val="90000"/>
              </a:lnSpc>
            </a:pPr>
            <a:r>
              <a:rPr lang="en-US" sz="1900">
                <a:solidFill>
                  <a:srgbClr val="FFFFFF"/>
                </a:solidFill>
                <a:ea typeface="+mn-lt"/>
                <a:cs typeface="+mn-lt"/>
              </a:rPr>
              <a:t>AWS Organizations helps you centrally govern your environment as you grow and scale your workloads on AWS. Whether you are a growing startup or a large enterprise, Organizations helps you to centrally manage billing; control access, compliance, and security; and share resources across your AWS accounts.</a:t>
            </a:r>
            <a:endParaRPr lang="en-US" sz="1900">
              <a:solidFill>
                <a:srgbClr val="FFFFFF"/>
              </a:solidFill>
              <a:cs typeface="Calibri" panose="020F0502020204030204"/>
            </a:endParaRPr>
          </a:p>
          <a:p>
            <a:pPr>
              <a:lnSpc>
                <a:spcPct val="90000"/>
              </a:lnSpc>
            </a:pPr>
            <a:r>
              <a:rPr lang="en-US" sz="1900">
                <a:solidFill>
                  <a:srgbClr val="FFFFFF"/>
                </a:solidFill>
                <a:ea typeface="+mn-lt"/>
                <a:cs typeface="+mn-lt"/>
              </a:rPr>
              <a:t>Using AWS Organizations, you can automate account creation, create groups of accounts to reflect your business needs, and apply policies for these groups for governance. You can also simplify billing by setting up a single payment method for all of your AWS accounts, this is possible through Consolidated billing. </a:t>
            </a:r>
          </a:p>
          <a:p>
            <a:pPr>
              <a:lnSpc>
                <a:spcPct val="90000"/>
              </a:lnSpc>
            </a:pPr>
            <a:r>
              <a:rPr lang="en-US" sz="1900">
                <a:solidFill>
                  <a:srgbClr val="FFFFFF"/>
                </a:solidFill>
                <a:ea typeface="+mn-lt"/>
                <a:cs typeface="+mn-lt"/>
              </a:rPr>
              <a:t>Through integrations with other AWS services, you can use Organizations to define central configurations and resource sharing across accounts in your organization. AWS Organizations is available to all AWS customers at no additional charge.</a:t>
            </a:r>
            <a:endParaRPr lang="en-US" sz="1500">
              <a:solidFill>
                <a:srgbClr val="FFFFFF"/>
              </a:solidFill>
              <a:cs typeface="Calibri" panose="020F0502020204030204"/>
            </a:endParaRPr>
          </a:p>
          <a:p>
            <a:pPr>
              <a:lnSpc>
                <a:spcPct val="90000"/>
              </a:lnSpc>
            </a:pPr>
            <a:endParaRPr lang="en-US" sz="1500">
              <a:solidFill>
                <a:srgbClr val="FFFFFF"/>
              </a:solidFill>
              <a:cs typeface="Calibri" panose="020F0502020204030204"/>
            </a:endParaRPr>
          </a:p>
          <a:p>
            <a:pPr>
              <a:lnSpc>
                <a:spcPct val="90000"/>
              </a:lnSpc>
            </a:pPr>
            <a:endParaRPr lang="en-US" sz="1500">
              <a:solidFill>
                <a:srgbClr val="FFFFFF"/>
              </a:solidFill>
              <a:cs typeface="Calibri" panose="020F0502020204030204"/>
            </a:endParaRPr>
          </a:p>
          <a:p>
            <a:pPr>
              <a:lnSpc>
                <a:spcPct val="90000"/>
              </a:lnSpc>
            </a:pPr>
            <a:endParaRPr lang="en-US" sz="1500">
              <a:solidFill>
                <a:srgbClr val="FFFFFF"/>
              </a:solidFill>
              <a:cs typeface="Calibri" panose="020F0502020204030204"/>
            </a:endParaRPr>
          </a:p>
        </p:txBody>
      </p:sp>
      <p:sp>
        <p:nvSpPr>
          <p:cNvPr id="6" name="TextBox 5">
            <a:extLst>
              <a:ext uri="{FF2B5EF4-FFF2-40B4-BE49-F238E27FC236}">
                <a16:creationId xmlns:a16="http://schemas.microsoft.com/office/drawing/2014/main" id="{BEF4DC34-42D6-4876-922C-66F198DBCF5B}"/>
              </a:ext>
            </a:extLst>
          </p:cNvPr>
          <p:cNvSpPr txBox="1"/>
          <p:nvPr/>
        </p:nvSpPr>
        <p:spPr>
          <a:xfrm>
            <a:off x="4724400" y="4343400"/>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2373512511"/>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6A54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975BEF3-7923-42CD-9116-0CF49B9C78E1}"/>
              </a:ext>
            </a:extLst>
          </p:cNvPr>
          <p:cNvSpPr>
            <a:spLocks noGrp="1"/>
          </p:cNvSpPr>
          <p:nvPr>
            <p:ph type="title"/>
          </p:nvPr>
        </p:nvSpPr>
        <p:spPr>
          <a:xfrm>
            <a:off x="1097280" y="516835"/>
            <a:ext cx="5977937" cy="1666501"/>
          </a:xfrm>
        </p:spPr>
        <p:txBody>
          <a:bodyPr>
            <a:normAutofit/>
          </a:bodyPr>
          <a:lstStyle/>
          <a:p>
            <a:r>
              <a:rPr lang="en-US" sz="4000" b="1">
                <a:solidFill>
                  <a:srgbClr val="FFFFFF"/>
                </a:solidFill>
                <a:latin typeface="Calibri"/>
                <a:ea typeface="+mj-lt"/>
                <a:cs typeface="+mj-lt"/>
              </a:rPr>
              <a:t>Amazon Elastic MapReduce (EMR)</a:t>
            </a:r>
            <a:endParaRPr lang="en-US" sz="4000">
              <a:solidFill>
                <a:srgbClr val="FFFFFF"/>
              </a:solidFill>
              <a:latin typeface="Calibri"/>
              <a:cs typeface="Calibri"/>
            </a:endParaRPr>
          </a:p>
        </p:txBody>
      </p:sp>
      <p:cxnSp>
        <p:nvCxnSpPr>
          <p:cNvPr id="13" name="Straight Connector 1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306D54-8942-4670-9802-2D9DDD05B5C2}"/>
              </a:ext>
            </a:extLst>
          </p:cNvPr>
          <p:cNvSpPr>
            <a:spLocks noGrp="1"/>
          </p:cNvSpPr>
          <p:nvPr>
            <p:ph idx="1"/>
          </p:nvPr>
        </p:nvSpPr>
        <p:spPr>
          <a:xfrm>
            <a:off x="200086" y="2505069"/>
            <a:ext cx="7182389" cy="4293385"/>
          </a:xfrm>
        </p:spPr>
        <p:txBody>
          <a:bodyPr vert="horz" lIns="0" tIns="45720" rIns="0" bIns="45720" rtlCol="0" anchor="t">
            <a:normAutofit/>
          </a:bodyPr>
          <a:lstStyle/>
          <a:p>
            <a:pPr>
              <a:lnSpc>
                <a:spcPct val="90000"/>
              </a:lnSpc>
            </a:pPr>
            <a:r>
              <a:rPr lang="en-US" sz="1600">
                <a:solidFill>
                  <a:srgbClr val="FFFFFF"/>
                </a:solidFill>
                <a:ea typeface="+mn-lt"/>
                <a:cs typeface="+mn-lt"/>
              </a:rPr>
              <a:t>Amazon EMR is a web service that makes it easy to quickly and cost-effectively process vast amounts of data using Hadoop.</a:t>
            </a:r>
            <a:endParaRPr lang="en-US" sz="1600">
              <a:solidFill>
                <a:srgbClr val="FFFFFF"/>
              </a:solidFill>
              <a:cs typeface="Calibri" panose="020F0502020204030204"/>
            </a:endParaRPr>
          </a:p>
          <a:p>
            <a:pPr>
              <a:lnSpc>
                <a:spcPct val="90000"/>
              </a:lnSpc>
            </a:pPr>
            <a:r>
              <a:rPr lang="en-US" sz="1600">
                <a:solidFill>
                  <a:srgbClr val="FFFFFF"/>
                </a:solidFill>
                <a:ea typeface="+mn-lt"/>
                <a:cs typeface="+mn-lt"/>
              </a:rPr>
              <a:t>Amazon EMR distribute the data and processing across a resizable cluster of Amazon EC2 instances. </a:t>
            </a:r>
            <a:endParaRPr lang="en-US" sz="1600">
              <a:solidFill>
                <a:srgbClr val="FFFFFF"/>
              </a:solidFill>
              <a:cs typeface="Calibri"/>
            </a:endParaRPr>
          </a:p>
          <a:p>
            <a:pPr>
              <a:lnSpc>
                <a:spcPct val="90000"/>
              </a:lnSpc>
            </a:pPr>
            <a:r>
              <a:rPr lang="en-US" sz="1600">
                <a:solidFill>
                  <a:srgbClr val="FFFFFF"/>
                </a:solidFill>
                <a:ea typeface="+mn-lt"/>
                <a:cs typeface="+mn-lt"/>
              </a:rPr>
              <a:t>With Amazon EMR you can launch a persistent cluster that stays up indefinitely or a temporary cluster that terminates after the analysis is complete. </a:t>
            </a:r>
            <a:endParaRPr lang="en-US" sz="1600">
              <a:solidFill>
                <a:srgbClr val="FFFFFF"/>
              </a:solidFill>
              <a:cs typeface="Calibri"/>
            </a:endParaRPr>
          </a:p>
          <a:p>
            <a:pPr>
              <a:lnSpc>
                <a:spcPct val="90000"/>
              </a:lnSpc>
            </a:pPr>
            <a:r>
              <a:rPr lang="en-US" sz="1600">
                <a:solidFill>
                  <a:srgbClr val="FFFFFF"/>
                </a:solidFill>
                <a:ea typeface="+mn-lt"/>
                <a:cs typeface="+mn-lt"/>
              </a:rPr>
              <a:t>Amazon EMR supports a variety of Amazon EC2 instance types and Amazon EC2 pricing options (On-Demand, Reserved, and Spot). </a:t>
            </a:r>
            <a:endParaRPr lang="en-US" sz="1600">
              <a:solidFill>
                <a:srgbClr val="FFFFFF"/>
              </a:solidFill>
              <a:cs typeface="Calibri"/>
            </a:endParaRPr>
          </a:p>
          <a:p>
            <a:pPr>
              <a:lnSpc>
                <a:spcPct val="90000"/>
              </a:lnSpc>
            </a:pPr>
            <a:r>
              <a:rPr lang="en-US" sz="1600">
                <a:solidFill>
                  <a:srgbClr val="FFFFFF"/>
                </a:solidFill>
                <a:ea typeface="+mn-lt"/>
                <a:cs typeface="+mn-lt"/>
              </a:rPr>
              <a:t>When launching an Amazon EMR cluster (also called a "job flow"), you choose how many and what type of Amazon EC2 Instances to provision. </a:t>
            </a:r>
            <a:endParaRPr lang="en-US" sz="1600">
              <a:solidFill>
                <a:srgbClr val="FFFFFF"/>
              </a:solidFill>
              <a:cs typeface="Calibri"/>
            </a:endParaRPr>
          </a:p>
          <a:p>
            <a:pPr>
              <a:lnSpc>
                <a:spcPct val="90000"/>
              </a:lnSpc>
            </a:pPr>
            <a:r>
              <a:rPr lang="en-US" sz="1600">
                <a:solidFill>
                  <a:srgbClr val="FFFFFF"/>
                </a:solidFill>
                <a:ea typeface="+mn-lt"/>
                <a:cs typeface="+mn-lt"/>
              </a:rPr>
              <a:t>The Amazon EMR price is in addition to the Amazon EC2 price.</a:t>
            </a:r>
            <a:endParaRPr lang="en-US" sz="1600">
              <a:solidFill>
                <a:srgbClr val="FFFFFF"/>
              </a:solidFill>
              <a:cs typeface="Calibri"/>
            </a:endParaRPr>
          </a:p>
          <a:p>
            <a:pPr>
              <a:lnSpc>
                <a:spcPct val="90000"/>
              </a:lnSpc>
            </a:pPr>
            <a:r>
              <a:rPr lang="en-US" sz="1600">
                <a:solidFill>
                  <a:srgbClr val="FFFFFF"/>
                </a:solidFill>
                <a:ea typeface="+mn-lt"/>
                <a:cs typeface="+mn-lt"/>
              </a:rPr>
              <a:t>Amazon EMR is used in a variety of applications, including log analysis, web indexing, data warehousing, machine learning, financial analysis, scientific simulation, and bioinformatics.</a:t>
            </a:r>
            <a:endParaRPr lang="en-US" sz="1600">
              <a:solidFill>
                <a:srgbClr val="FFFFFF"/>
              </a:solidFill>
            </a:endParaRPr>
          </a:p>
          <a:p>
            <a:pPr>
              <a:lnSpc>
                <a:spcPct val="90000"/>
              </a:lnSpc>
            </a:pPr>
            <a:endParaRPr lang="en-US" sz="1100">
              <a:solidFill>
                <a:srgbClr val="FFFFFF"/>
              </a:solidFill>
              <a:cs typeface="Calibri"/>
            </a:endParaRPr>
          </a:p>
        </p:txBody>
      </p:sp>
      <p:pic>
        <p:nvPicPr>
          <p:cNvPr id="4" name="Picture 4" descr="A close up of text on a black background&#10;&#10;Description generated with high confidence">
            <a:extLst>
              <a:ext uri="{FF2B5EF4-FFF2-40B4-BE49-F238E27FC236}">
                <a16:creationId xmlns:a16="http://schemas.microsoft.com/office/drawing/2014/main" id="{CA19B766-1DA7-4FBC-9C91-69E72C71ABEF}"/>
              </a:ext>
            </a:extLst>
          </p:cNvPr>
          <p:cNvPicPr>
            <a:picLocks noChangeAspect="1"/>
          </p:cNvPicPr>
          <p:nvPr/>
        </p:nvPicPr>
        <p:blipFill>
          <a:blip r:embed="rId2"/>
          <a:stretch>
            <a:fillRect/>
          </a:stretch>
        </p:blipFill>
        <p:spPr>
          <a:xfrm>
            <a:off x="8251982" y="2248644"/>
            <a:ext cx="3294253" cy="2338919"/>
          </a:xfrm>
          <a:prstGeom prst="rect">
            <a:avLst/>
          </a:prstGeom>
        </p:spPr>
      </p:pic>
    </p:spTree>
    <p:extLst>
      <p:ext uri="{BB962C8B-B14F-4D97-AF65-F5344CB8AC3E}">
        <p14:creationId xmlns:p14="http://schemas.microsoft.com/office/powerpoint/2010/main" val="1346192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6F28F17-9356-4D5F-9979-BE89770B42EE}"/>
              </a:ext>
            </a:extLst>
          </p:cNvPr>
          <p:cNvSpPr>
            <a:spLocks noGrp="1"/>
          </p:cNvSpPr>
          <p:nvPr>
            <p:ph type="title"/>
          </p:nvPr>
        </p:nvSpPr>
        <p:spPr>
          <a:xfrm>
            <a:off x="5116783" y="516835"/>
            <a:ext cx="5977937" cy="1666501"/>
          </a:xfrm>
        </p:spPr>
        <p:txBody>
          <a:bodyPr>
            <a:normAutofit/>
          </a:bodyPr>
          <a:lstStyle/>
          <a:p>
            <a:r>
              <a:rPr lang="en-US" sz="4000">
                <a:solidFill>
                  <a:srgbClr val="FFFFFF"/>
                </a:solidFill>
                <a:latin typeface="Calibri"/>
                <a:cs typeface="Calibri"/>
              </a:rPr>
              <a:t>AWS Elastic Beanstalk</a:t>
            </a:r>
            <a:endParaRPr lang="en-US" sz="4000">
              <a:solidFill>
                <a:srgbClr val="FFFFFF"/>
              </a:solidFill>
            </a:endParaRPr>
          </a:p>
        </p:txBody>
      </p:sp>
      <p:pic>
        <p:nvPicPr>
          <p:cNvPr id="4" name="Picture 4" descr="A close up of a toy&#10;&#10;Description generated with high confidence">
            <a:extLst>
              <a:ext uri="{FF2B5EF4-FFF2-40B4-BE49-F238E27FC236}">
                <a16:creationId xmlns:a16="http://schemas.microsoft.com/office/drawing/2014/main" id="{6DAB10FD-D76F-46DB-B492-F42808B0F39F}"/>
              </a:ext>
            </a:extLst>
          </p:cNvPr>
          <p:cNvPicPr>
            <a:picLocks noChangeAspect="1"/>
          </p:cNvPicPr>
          <p:nvPr/>
        </p:nvPicPr>
        <p:blipFill rotWithShape="1">
          <a:blip r:embed="rId2"/>
          <a:srcRect l="27276" r="26309"/>
          <a:stretch/>
        </p:blipFill>
        <p:spPr>
          <a:xfrm>
            <a:off x="20" y="10"/>
            <a:ext cx="4580077" cy="6857990"/>
          </a:xfrm>
          <a:prstGeom prst="rect">
            <a:avLst/>
          </a:prstGeom>
        </p:spPr>
      </p:pic>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6939763-4975-4BCC-A4C6-A342F312617F}"/>
              </a:ext>
            </a:extLst>
          </p:cNvPr>
          <p:cNvSpPr>
            <a:spLocks noGrp="1"/>
          </p:cNvSpPr>
          <p:nvPr>
            <p:ph idx="1"/>
          </p:nvPr>
        </p:nvSpPr>
        <p:spPr>
          <a:xfrm>
            <a:off x="4858687" y="2447901"/>
            <a:ext cx="7170099" cy="4092457"/>
          </a:xfrm>
        </p:spPr>
        <p:txBody>
          <a:bodyPr vert="horz" lIns="0" tIns="45720" rIns="0" bIns="45720" rtlCol="0" anchor="t">
            <a:noAutofit/>
          </a:bodyPr>
          <a:lstStyle/>
          <a:p>
            <a:pPr>
              <a:lnSpc>
                <a:spcPct val="90000"/>
              </a:lnSpc>
            </a:pPr>
            <a:r>
              <a:rPr lang="en-US" sz="1500">
                <a:solidFill>
                  <a:srgbClr val="FFFFFF"/>
                </a:solidFill>
                <a:ea typeface="+mn-lt"/>
                <a:cs typeface="+mn-lt"/>
              </a:rPr>
              <a:t>AWS Elastic Beanstalk provides a solution to quickly deploy and manage applications in the AWS cloud. </a:t>
            </a:r>
            <a:endParaRPr lang="en-US" sz="1500">
              <a:solidFill>
                <a:srgbClr val="FFFFFF"/>
              </a:solidFill>
              <a:cs typeface="Calibri" panose="020F0502020204030204"/>
            </a:endParaRPr>
          </a:p>
          <a:p>
            <a:pPr>
              <a:lnSpc>
                <a:spcPct val="90000"/>
              </a:lnSpc>
            </a:pPr>
            <a:r>
              <a:rPr lang="en-US" sz="1500">
                <a:solidFill>
                  <a:srgbClr val="FFFFFF"/>
                </a:solidFill>
                <a:ea typeface="+mn-lt"/>
                <a:cs typeface="+mn-lt"/>
              </a:rPr>
              <a:t>You simply upload your application, and Elastic Beanstalk automatically handles the deployment details of capacity provisioning, load balancing, auto-scaling, and application health monitoring. </a:t>
            </a:r>
            <a:endParaRPr lang="en-US" sz="1500">
              <a:solidFill>
                <a:srgbClr val="FFFFFF"/>
              </a:solidFill>
              <a:cs typeface="Calibri"/>
            </a:endParaRPr>
          </a:p>
          <a:p>
            <a:pPr>
              <a:lnSpc>
                <a:spcPct val="90000"/>
              </a:lnSpc>
            </a:pPr>
            <a:r>
              <a:rPr lang="en-US" sz="1500">
                <a:solidFill>
                  <a:srgbClr val="FFFFFF"/>
                </a:solidFill>
                <a:ea typeface="+mn-lt"/>
                <a:cs typeface="+mn-lt"/>
              </a:rPr>
              <a:t>Elastic Beanstalk leverages AWS services such as Amazon EC2, Amazon S3, …. </a:t>
            </a:r>
            <a:endParaRPr lang="en-US" sz="1500">
              <a:solidFill>
                <a:srgbClr val="FFFFFF"/>
              </a:solidFill>
              <a:cs typeface="Calibri"/>
            </a:endParaRPr>
          </a:p>
          <a:p>
            <a:pPr>
              <a:lnSpc>
                <a:spcPct val="90000"/>
              </a:lnSpc>
            </a:pPr>
            <a:r>
              <a:rPr lang="en-US" sz="1500">
                <a:solidFill>
                  <a:srgbClr val="FFFFFF"/>
                </a:solidFill>
                <a:ea typeface="+mn-lt"/>
                <a:cs typeface="+mn-lt"/>
              </a:rPr>
              <a:t>To ensure easy portability of your application, Elastic Beanstalk is built using familiar software stacks such as:</a:t>
            </a:r>
            <a:endParaRPr lang="en-US" sz="1500">
              <a:solidFill>
                <a:srgbClr val="FFFFFF"/>
              </a:solidFill>
              <a:cs typeface="Calibri"/>
            </a:endParaRPr>
          </a:p>
          <a:p>
            <a:pPr>
              <a:lnSpc>
                <a:spcPct val="90000"/>
              </a:lnSpc>
              <a:buFont typeface="Wingdings" panose="020F0502020204030204" pitchFamily="34" charset="0"/>
              <a:buChar char="§"/>
            </a:pPr>
            <a:r>
              <a:rPr lang="en-US" sz="1500">
                <a:solidFill>
                  <a:srgbClr val="FFFFFF"/>
                </a:solidFill>
                <a:ea typeface="+mn-lt"/>
                <a:cs typeface="+mn-lt"/>
              </a:rPr>
              <a:t>Apache HTTP Server for Node.js, PHP and Python</a:t>
            </a:r>
            <a:endParaRPr lang="en-US" sz="1500">
              <a:solidFill>
                <a:srgbClr val="FFFFFF"/>
              </a:solidFill>
              <a:cs typeface="Calibri" panose="020F0502020204030204"/>
            </a:endParaRPr>
          </a:p>
          <a:p>
            <a:pPr>
              <a:lnSpc>
                <a:spcPct val="90000"/>
              </a:lnSpc>
              <a:buFont typeface="Wingdings" panose="020F0502020204030204" pitchFamily="34" charset="0"/>
              <a:buChar char="§"/>
            </a:pPr>
            <a:r>
              <a:rPr lang="en-US" sz="1500">
                <a:solidFill>
                  <a:srgbClr val="FFFFFF"/>
                </a:solidFill>
                <a:ea typeface="+mn-lt"/>
                <a:cs typeface="+mn-lt"/>
              </a:rPr>
              <a:t>Passenger for Ruby, </a:t>
            </a:r>
            <a:endParaRPr lang="en-US" sz="1500">
              <a:solidFill>
                <a:srgbClr val="FFFFFF"/>
              </a:solidFill>
              <a:cs typeface="Calibri" panose="020F0502020204030204"/>
            </a:endParaRPr>
          </a:p>
          <a:p>
            <a:pPr>
              <a:lnSpc>
                <a:spcPct val="90000"/>
              </a:lnSpc>
              <a:buFont typeface="Wingdings" panose="020F0502020204030204" pitchFamily="34" charset="0"/>
              <a:buChar char="§"/>
            </a:pPr>
            <a:r>
              <a:rPr lang="en-US" sz="1500">
                <a:solidFill>
                  <a:srgbClr val="FFFFFF"/>
                </a:solidFill>
                <a:ea typeface="+mn-lt"/>
                <a:cs typeface="+mn-lt"/>
              </a:rPr>
              <a:t>IIS 7.5 for .NET</a:t>
            </a:r>
            <a:endParaRPr lang="en-US" sz="1500">
              <a:solidFill>
                <a:srgbClr val="FFFFFF"/>
              </a:solidFill>
              <a:cs typeface="Calibri" panose="020F0502020204030204"/>
            </a:endParaRPr>
          </a:p>
          <a:p>
            <a:pPr>
              <a:lnSpc>
                <a:spcPct val="90000"/>
              </a:lnSpc>
              <a:buFont typeface="Wingdings" panose="020F0502020204030204" pitchFamily="34" charset="0"/>
              <a:buChar char="§"/>
            </a:pPr>
            <a:r>
              <a:rPr lang="en-US" sz="1500">
                <a:solidFill>
                  <a:srgbClr val="FFFFFF"/>
                </a:solidFill>
                <a:ea typeface="+mn-lt"/>
                <a:cs typeface="+mn-lt"/>
              </a:rPr>
              <a:t>Apache Tomcat for Java. </a:t>
            </a:r>
            <a:endParaRPr lang="en-US" sz="1500">
              <a:solidFill>
                <a:srgbClr val="FFFFFF"/>
              </a:solidFill>
              <a:cs typeface="Calibri" panose="020F0502020204030204"/>
            </a:endParaRPr>
          </a:p>
          <a:p>
            <a:pPr>
              <a:lnSpc>
                <a:spcPct val="90000"/>
              </a:lnSpc>
            </a:pPr>
            <a:r>
              <a:rPr lang="en-US" sz="1500">
                <a:solidFill>
                  <a:srgbClr val="FFFFFF"/>
                </a:solidFill>
                <a:ea typeface="+mn-lt"/>
                <a:cs typeface="+mn-lt"/>
              </a:rPr>
              <a:t>There is no additional charge for Elastic Beanstalk - you pay only for the AWS resources needed to store and run your applications.</a:t>
            </a:r>
            <a:endParaRPr lang="en-US" sz="1500">
              <a:solidFill>
                <a:srgbClr val="FFFFFF"/>
              </a:solidFill>
            </a:endParaRPr>
          </a:p>
          <a:p>
            <a:pPr>
              <a:lnSpc>
                <a:spcPct val="90000"/>
              </a:lnSpc>
            </a:pPr>
            <a:endParaRPr lang="en-US" sz="1000">
              <a:solidFill>
                <a:srgbClr val="FFFFFF"/>
              </a:solidFill>
              <a:cs typeface="Calibri"/>
            </a:endParaRPr>
          </a:p>
        </p:txBody>
      </p:sp>
    </p:spTree>
    <p:extLst>
      <p:ext uri="{BB962C8B-B14F-4D97-AF65-F5344CB8AC3E}">
        <p14:creationId xmlns:p14="http://schemas.microsoft.com/office/powerpoint/2010/main" val="3971387329"/>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70ABE-F998-42B0-84D7-1FE36E03668D}"/>
              </a:ext>
            </a:extLst>
          </p:cNvPr>
          <p:cNvSpPr>
            <a:spLocks noGrp="1"/>
          </p:cNvSpPr>
          <p:nvPr>
            <p:ph type="title"/>
          </p:nvPr>
        </p:nvSpPr>
        <p:spPr>
          <a:xfrm>
            <a:off x="6411685" y="634946"/>
            <a:ext cx="5407318" cy="1450757"/>
          </a:xfrm>
        </p:spPr>
        <p:txBody>
          <a:bodyPr>
            <a:normAutofit/>
          </a:bodyPr>
          <a:lstStyle/>
          <a:p>
            <a:r>
              <a:rPr lang="en-US">
                <a:latin typeface="Calibri"/>
                <a:cs typeface="Calibri"/>
              </a:rPr>
              <a:t>AWS Trusted Advisor</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AD2F8D41-063F-4814-9409-05B3C594F86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3192" y="2169180"/>
            <a:ext cx="5115347" cy="2199599"/>
          </a:xfrm>
          <a:prstGeom prst="rect">
            <a:avLst/>
          </a:prstGeom>
        </p:spPr>
      </p:pic>
      <p:cxnSp>
        <p:nvCxnSpPr>
          <p:cNvPr id="13" name="Straight Connector 12">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1ED09D-673F-4EEF-BF68-07A2CAB199AA}"/>
              </a:ext>
            </a:extLst>
          </p:cNvPr>
          <p:cNvSpPr>
            <a:spLocks noGrp="1"/>
          </p:cNvSpPr>
          <p:nvPr>
            <p:ph idx="1"/>
          </p:nvPr>
        </p:nvSpPr>
        <p:spPr>
          <a:xfrm>
            <a:off x="6202749" y="2309113"/>
            <a:ext cx="5631074" cy="3879528"/>
          </a:xfrm>
        </p:spPr>
        <p:txBody>
          <a:bodyPr vert="horz" lIns="0" tIns="45720" rIns="0" bIns="45720" rtlCol="0" anchor="t">
            <a:noAutofit/>
          </a:bodyPr>
          <a:lstStyle/>
          <a:p>
            <a:pPr>
              <a:lnSpc>
                <a:spcPct val="90000"/>
              </a:lnSpc>
            </a:pPr>
            <a:r>
              <a:rPr lang="en-US" sz="1800" b="1">
                <a:ea typeface="+mn-lt"/>
                <a:cs typeface="+mn-lt"/>
              </a:rPr>
              <a:t>AWS Trusted Advisor is a service that "advises" and helps you optimize aspects of your AWS account.</a:t>
            </a:r>
            <a:endParaRPr lang="en-US" sz="1800" b="1">
              <a:cs typeface="Calibri" panose="020F0502020204030204"/>
            </a:endParaRPr>
          </a:p>
          <a:p>
            <a:pPr>
              <a:lnSpc>
                <a:spcPct val="90000"/>
              </a:lnSpc>
            </a:pPr>
            <a:r>
              <a:rPr lang="en-US" sz="1800" b="1">
                <a:ea typeface="+mn-lt"/>
                <a:cs typeface="+mn-lt"/>
              </a:rPr>
              <a:t>An online resource to help you reduce cost, increase performance, and improve security by optimizing your AWS environment, Trusted Advisor provides real-time guidance to help you provision your resources following AWS best practices.</a:t>
            </a:r>
            <a:endParaRPr lang="en-US" sz="1800" b="1">
              <a:cs typeface="Calibri" panose="020F0502020204030204"/>
            </a:endParaRPr>
          </a:p>
          <a:p>
            <a:pPr>
              <a:lnSpc>
                <a:spcPct val="90000"/>
              </a:lnSpc>
            </a:pPr>
            <a:r>
              <a:rPr lang="en-US" sz="1800" b="1">
                <a:ea typeface="+mn-lt"/>
                <a:cs typeface="+mn-lt"/>
              </a:rPr>
              <a:t>Trusted Advisor Categories:</a:t>
            </a:r>
            <a:endParaRPr lang="en-US" sz="1800" b="1">
              <a:cs typeface="Calibri"/>
            </a:endParaRPr>
          </a:p>
          <a:p>
            <a:pPr>
              <a:lnSpc>
                <a:spcPct val="90000"/>
              </a:lnSpc>
            </a:pPr>
            <a:r>
              <a:rPr lang="en-US" sz="1800" b="1">
                <a:ea typeface="+mn-lt"/>
                <a:cs typeface="+mn-lt"/>
              </a:rPr>
              <a:t>(1) Cost Optimization</a:t>
            </a:r>
            <a:endParaRPr lang="en-US" sz="1800" b="1">
              <a:cs typeface="Calibri"/>
            </a:endParaRPr>
          </a:p>
          <a:p>
            <a:pPr>
              <a:lnSpc>
                <a:spcPct val="90000"/>
              </a:lnSpc>
            </a:pPr>
            <a:r>
              <a:rPr lang="en-US" sz="1800" b="1">
                <a:ea typeface="+mn-lt"/>
                <a:cs typeface="+mn-lt"/>
              </a:rPr>
              <a:t>(2) Performance</a:t>
            </a:r>
            <a:endParaRPr lang="en-US" sz="1800" b="1">
              <a:cs typeface="Calibri"/>
            </a:endParaRPr>
          </a:p>
          <a:p>
            <a:pPr>
              <a:lnSpc>
                <a:spcPct val="90000"/>
              </a:lnSpc>
            </a:pPr>
            <a:r>
              <a:rPr lang="en-US" sz="1800" b="1">
                <a:ea typeface="+mn-lt"/>
                <a:cs typeface="+mn-lt"/>
              </a:rPr>
              <a:t>(3) Security</a:t>
            </a:r>
            <a:endParaRPr lang="en-US" sz="1800" b="1">
              <a:cs typeface="Calibri"/>
            </a:endParaRPr>
          </a:p>
          <a:p>
            <a:pPr>
              <a:lnSpc>
                <a:spcPct val="90000"/>
              </a:lnSpc>
            </a:pPr>
            <a:r>
              <a:rPr lang="en-US" sz="1800" b="1">
                <a:ea typeface="+mn-lt"/>
                <a:cs typeface="+mn-lt"/>
              </a:rPr>
              <a:t>(4) Fault Tolerance</a:t>
            </a:r>
            <a:endParaRPr lang="en-US" sz="1800">
              <a:cs typeface="Calibri" panose="020F0502020204030204"/>
            </a:endParaRPr>
          </a:p>
          <a:p>
            <a:pPr>
              <a:lnSpc>
                <a:spcPct val="90000"/>
              </a:lnSpc>
            </a:pPr>
            <a:endParaRPr lang="en-US" sz="1400">
              <a:cs typeface="Calibri"/>
            </a:endParaRPr>
          </a:p>
        </p:txBody>
      </p:sp>
      <p:sp>
        <p:nvSpPr>
          <p:cNvPr id="15" name="Rectangle 14">
            <a:extLst>
              <a:ext uri="{FF2B5EF4-FFF2-40B4-BE49-F238E27FC236}">
                <a16:creationId xmlns:a16="http://schemas.microsoft.com/office/drawing/2014/main" id="{5712F7E8-BFD5-4B85-A173-57790DA12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BB87F276-8203-4014-A5E9-8F000C7B6CB2}"/>
              </a:ext>
            </a:extLst>
          </p:cNvPr>
          <p:cNvSpPr txBox="1"/>
          <p:nvPr/>
        </p:nvSpPr>
        <p:spPr>
          <a:xfrm>
            <a:off x="4724400" y="4019550"/>
            <a:ext cx="2743200"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587432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0">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1BC84-0309-4BFD-97E9-3A01187BFA62}"/>
              </a:ext>
            </a:extLst>
          </p:cNvPr>
          <p:cNvSpPr>
            <a:spLocks noGrp="1"/>
          </p:cNvSpPr>
          <p:nvPr>
            <p:ph type="title"/>
          </p:nvPr>
        </p:nvSpPr>
        <p:spPr>
          <a:xfrm>
            <a:off x="6411685" y="634946"/>
            <a:ext cx="5127171" cy="1450757"/>
          </a:xfrm>
        </p:spPr>
        <p:txBody>
          <a:bodyPr>
            <a:normAutofit/>
          </a:bodyPr>
          <a:lstStyle/>
          <a:p>
            <a:r>
              <a:rPr lang="en-US">
                <a:latin typeface="Calibri"/>
                <a:cs typeface="Calibri"/>
              </a:rPr>
              <a:t>AWS Pricing Principals</a:t>
            </a:r>
            <a:endParaRPr lang="en-US"/>
          </a:p>
        </p:txBody>
      </p:sp>
      <p:pic>
        <p:nvPicPr>
          <p:cNvPr id="4" name="Picture 4" descr="A picture containing object&#10;&#10;Description generated with high confidence">
            <a:extLst>
              <a:ext uri="{FF2B5EF4-FFF2-40B4-BE49-F238E27FC236}">
                <a16:creationId xmlns:a16="http://schemas.microsoft.com/office/drawing/2014/main" id="{D936859C-9C3A-425A-956F-9058F7A71FA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3644" y="1867159"/>
            <a:ext cx="5594669" cy="4008091"/>
          </a:xfrm>
          <a:prstGeom prst="rect">
            <a:avLst/>
          </a:prstGeom>
        </p:spPr>
      </p:pic>
      <p:cxnSp>
        <p:nvCxnSpPr>
          <p:cNvPr id="14" name="Straight Connector 12">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863B324-95A2-4AB1-A49B-FF8D939CBAFC}"/>
              </a:ext>
            </a:extLst>
          </p:cNvPr>
          <p:cNvSpPr>
            <a:spLocks noGrp="1"/>
          </p:cNvSpPr>
          <p:nvPr>
            <p:ph idx="1"/>
          </p:nvPr>
        </p:nvSpPr>
        <p:spPr>
          <a:xfrm>
            <a:off x="6104426" y="2407436"/>
            <a:ext cx="5815429" cy="3867238"/>
          </a:xfrm>
        </p:spPr>
        <p:txBody>
          <a:bodyPr vert="horz" lIns="0" tIns="45720" rIns="0" bIns="45720" rtlCol="0" anchor="t">
            <a:normAutofit/>
          </a:bodyPr>
          <a:lstStyle/>
          <a:p>
            <a:pPr>
              <a:lnSpc>
                <a:spcPct val="90000"/>
              </a:lnSpc>
            </a:pPr>
            <a:r>
              <a:rPr lang="en-US" sz="1800" b="1">
                <a:ea typeface="+mn-lt"/>
                <a:cs typeface="+mn-lt"/>
              </a:rPr>
              <a:t>(1) AWS works on a pay-as-you-go model. Meaning that you only pay for what you use, when you are using it. There are no upfront cost, and charges immediately end when you stop using a particular service or feature (for the most part</a:t>
            </a:r>
            <a:r>
              <a:rPr lang="en-US" sz="1800" b="1" dirty="0">
                <a:ea typeface="+mn-lt"/>
                <a:cs typeface="+mn-lt"/>
              </a:rPr>
              <a:t>)</a:t>
            </a:r>
            <a:endParaRPr lang="en-US" sz="1800" b="1">
              <a:cs typeface="Calibri"/>
            </a:endParaRPr>
          </a:p>
          <a:p>
            <a:pPr>
              <a:lnSpc>
                <a:spcPct val="90000"/>
              </a:lnSpc>
            </a:pPr>
            <a:r>
              <a:rPr lang="en-US" sz="1800" b="1">
                <a:ea typeface="+mn-lt"/>
                <a:cs typeface="+mn-lt"/>
              </a:rPr>
              <a:t>(2) No long term contracts or complex licensing are required.</a:t>
            </a:r>
            <a:endParaRPr lang="en-US" sz="1800" b="1">
              <a:cs typeface="Calibri"/>
            </a:endParaRPr>
          </a:p>
          <a:p>
            <a:pPr>
              <a:lnSpc>
                <a:spcPct val="90000"/>
              </a:lnSpc>
            </a:pPr>
            <a:r>
              <a:rPr lang="en-US" sz="1800" b="1">
                <a:ea typeface="+mn-lt"/>
                <a:cs typeface="+mn-lt"/>
              </a:rPr>
              <a:t>Exceptions can be something like reserved EC2 instances. (not required)</a:t>
            </a:r>
            <a:endParaRPr lang="en-US" sz="1800" b="1">
              <a:cs typeface="Calibri"/>
            </a:endParaRPr>
          </a:p>
          <a:p>
            <a:pPr>
              <a:lnSpc>
                <a:spcPct val="90000"/>
              </a:lnSpc>
            </a:pPr>
            <a:r>
              <a:rPr lang="en-US" sz="1800" b="1">
                <a:ea typeface="+mn-lt"/>
                <a:cs typeface="+mn-lt"/>
              </a:rPr>
              <a:t>(3) Volume discounts are available. So the more you use a service, the cheaper it can get (per unit used).</a:t>
            </a:r>
            <a:endParaRPr lang="en-US" sz="1800" b="1">
              <a:cs typeface="Calibri"/>
            </a:endParaRPr>
          </a:p>
          <a:p>
            <a:pPr>
              <a:lnSpc>
                <a:spcPct val="90000"/>
              </a:lnSpc>
            </a:pPr>
            <a:r>
              <a:rPr lang="en-US" sz="1800" b="1">
                <a:ea typeface="+mn-lt"/>
                <a:cs typeface="+mn-lt"/>
              </a:rPr>
              <a:t>(4) There are no termination fees.</a:t>
            </a:r>
            <a:endParaRPr lang="en-US" sz="1800" b="1"/>
          </a:p>
          <a:p>
            <a:pPr>
              <a:lnSpc>
                <a:spcPct val="90000"/>
              </a:lnSpc>
            </a:pPr>
            <a:endParaRPr lang="en-US" sz="1100">
              <a:cs typeface="Calibri"/>
            </a:endParaRPr>
          </a:p>
        </p:txBody>
      </p:sp>
      <p:sp>
        <p:nvSpPr>
          <p:cNvPr id="16" name="Rectangle 14">
            <a:extLst>
              <a:ext uri="{FF2B5EF4-FFF2-40B4-BE49-F238E27FC236}">
                <a16:creationId xmlns:a16="http://schemas.microsoft.com/office/drawing/2014/main" id="{5712F7E8-BFD5-4B85-A173-57790DA12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28267FD4-DF92-46BF-AAD0-19CAD7E84752}"/>
              </a:ext>
            </a:extLst>
          </p:cNvPr>
          <p:cNvSpPr txBox="1"/>
          <p:nvPr/>
        </p:nvSpPr>
        <p:spPr>
          <a:xfrm>
            <a:off x="5145088" y="3963988"/>
            <a:ext cx="1901825" cy="317500"/>
          </a:xfrm>
          <a:prstGeom prst="rect">
            <a:avLst/>
          </a:prstGeom>
        </p:spPr>
        <p:txBody>
          <a:bodyPr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1921130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44465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BFC1EF-5353-4647-80A0-7267C73503B2}"/>
              </a:ext>
            </a:extLst>
          </p:cNvPr>
          <p:cNvSpPr>
            <a:spLocks noGrp="1"/>
          </p:cNvSpPr>
          <p:nvPr>
            <p:ph type="title"/>
          </p:nvPr>
        </p:nvSpPr>
        <p:spPr>
          <a:xfrm>
            <a:off x="1097280" y="516835"/>
            <a:ext cx="5977937" cy="1666501"/>
          </a:xfrm>
        </p:spPr>
        <p:txBody>
          <a:bodyPr>
            <a:normAutofit/>
          </a:bodyPr>
          <a:lstStyle/>
          <a:p>
            <a:r>
              <a:rPr lang="en-US" sz="4000">
                <a:solidFill>
                  <a:srgbClr val="FFFFFF"/>
                </a:solidFill>
                <a:ea typeface="+mj-lt"/>
                <a:cs typeface="+mj-lt"/>
              </a:rPr>
              <a:t>Total Cost of Ownership (TCO) Calculator</a:t>
            </a:r>
            <a:endParaRPr lang="en-US" sz="4000">
              <a:solidFill>
                <a:srgbClr val="FFFFFF"/>
              </a:solidFill>
            </a:endParaRPr>
          </a:p>
        </p:txBody>
      </p:sp>
      <p:cxnSp>
        <p:nvCxnSpPr>
          <p:cNvPr id="13" name="Straight Connector 1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79BD45-C8D0-4283-891F-70EF9C3E016C}"/>
              </a:ext>
            </a:extLst>
          </p:cNvPr>
          <p:cNvSpPr>
            <a:spLocks noGrp="1"/>
          </p:cNvSpPr>
          <p:nvPr>
            <p:ph idx="1"/>
          </p:nvPr>
        </p:nvSpPr>
        <p:spPr>
          <a:xfrm>
            <a:off x="359860" y="2505069"/>
            <a:ext cx="6715357" cy="4121321"/>
          </a:xfrm>
        </p:spPr>
        <p:txBody>
          <a:bodyPr vert="horz" lIns="0" tIns="45720" rIns="0" bIns="45720" rtlCol="0" anchor="t">
            <a:normAutofit/>
          </a:bodyPr>
          <a:lstStyle/>
          <a:p>
            <a:pPr>
              <a:lnSpc>
                <a:spcPct val="90000"/>
              </a:lnSpc>
            </a:pPr>
            <a:r>
              <a:rPr lang="en-US" sz="1800">
                <a:solidFill>
                  <a:srgbClr val="FFFFFF"/>
                </a:solidFill>
                <a:ea typeface="+mn-lt"/>
                <a:cs typeface="+mn-lt"/>
              </a:rPr>
              <a:t>(1) The TCO calculator is free tool provided by AWS that allows you to estimate the cost savings of using the AWS Cloud vs. using an on-premises data center.</a:t>
            </a:r>
            <a:endParaRPr lang="en-US" sz="1800">
              <a:solidFill>
                <a:srgbClr val="FFFFFF"/>
              </a:solidFill>
              <a:cs typeface="Calibri" panose="020F0502020204030204"/>
            </a:endParaRPr>
          </a:p>
          <a:p>
            <a:pPr>
              <a:lnSpc>
                <a:spcPct val="90000"/>
              </a:lnSpc>
            </a:pPr>
            <a:r>
              <a:rPr lang="en-US" sz="1800">
                <a:solidFill>
                  <a:srgbClr val="FFFFFF"/>
                </a:solidFill>
                <a:ea typeface="+mn-lt"/>
                <a:cs typeface="+mn-lt"/>
              </a:rPr>
              <a:t>(2) By showing you how much you can save by using AWS, the calculator helps you reduce the Total Cost of Ownership (TCO) by avoiding large capital expenditures on l.T. hardware and infrastructure</a:t>
            </a:r>
            <a:endParaRPr lang="en-US" sz="1800">
              <a:solidFill>
                <a:srgbClr val="FFFFFF"/>
              </a:solidFill>
              <a:cs typeface="Calibri" panose="020F0502020204030204"/>
            </a:endParaRPr>
          </a:p>
          <a:p>
            <a:pPr>
              <a:lnSpc>
                <a:spcPct val="90000"/>
              </a:lnSpc>
            </a:pPr>
            <a:r>
              <a:rPr lang="en-US" sz="1800">
                <a:solidFill>
                  <a:srgbClr val="FFFFFF"/>
                </a:solidFill>
                <a:ea typeface="+mn-lt"/>
                <a:cs typeface="+mn-lt"/>
              </a:rPr>
              <a:t>(3) The TCO Calculator can also provide directional guidance on cost savings.</a:t>
            </a:r>
            <a:endParaRPr lang="en-US" sz="1800">
              <a:solidFill>
                <a:srgbClr val="FFFFFF"/>
              </a:solidFill>
              <a:cs typeface="Calibri"/>
            </a:endParaRPr>
          </a:p>
          <a:p>
            <a:pPr>
              <a:lnSpc>
                <a:spcPct val="90000"/>
              </a:lnSpc>
            </a:pPr>
            <a:r>
              <a:rPr lang="en-US" sz="1800">
                <a:solidFill>
                  <a:srgbClr val="FFFFFF"/>
                </a:solidFill>
                <a:ea typeface="+mn-lt"/>
                <a:cs typeface="+mn-lt"/>
              </a:rPr>
              <a:t>(4) The TCO Calculator works by you inputting elements of your current/or theoretical on-premises data center, and comparing those cost requirements to how much it would cost in AWS.</a:t>
            </a:r>
            <a:endParaRPr lang="en-US" sz="1800">
              <a:solidFill>
                <a:srgbClr val="FFFFFF"/>
              </a:solidFill>
              <a:cs typeface="Calibri" panose="020F0502020204030204"/>
            </a:endParaRPr>
          </a:p>
          <a:p>
            <a:pPr>
              <a:lnSpc>
                <a:spcPct val="90000"/>
              </a:lnSpc>
            </a:pPr>
            <a:r>
              <a:rPr lang="en-US" sz="1800">
                <a:solidFill>
                  <a:srgbClr val="FFFFFF"/>
                </a:solidFill>
                <a:ea typeface="+mn-lt"/>
                <a:cs typeface="+mn-lt"/>
              </a:rPr>
              <a:t>(5) Elements can be added/modified as you move through the process to best estimate the cost savings.</a:t>
            </a:r>
            <a:endParaRPr lang="en-US" sz="1800">
              <a:solidFill>
                <a:srgbClr val="FFFFFF"/>
              </a:solidFill>
              <a:cs typeface="Calibri" panose="020F0502020204030204"/>
            </a:endParaRPr>
          </a:p>
          <a:p>
            <a:pPr>
              <a:lnSpc>
                <a:spcPct val="90000"/>
              </a:lnSpc>
            </a:pPr>
            <a:endParaRPr lang="en-US" sz="1500">
              <a:solidFill>
                <a:srgbClr val="FFFFFF"/>
              </a:solidFill>
              <a:cs typeface="Calibri" panose="020F0502020204030204"/>
            </a:endParaRPr>
          </a:p>
        </p:txBody>
      </p:sp>
      <p:pic>
        <p:nvPicPr>
          <p:cNvPr id="4" name="Picture 4" descr="A picture containing screenshot&#10;&#10;Description generated with high confidence">
            <a:extLst>
              <a:ext uri="{FF2B5EF4-FFF2-40B4-BE49-F238E27FC236}">
                <a16:creationId xmlns:a16="http://schemas.microsoft.com/office/drawing/2014/main" id="{F07B4339-9852-46CE-B867-0DED78538681}"/>
              </a:ext>
            </a:extLst>
          </p:cNvPr>
          <p:cNvPicPr>
            <a:picLocks noChangeAspect="1"/>
          </p:cNvPicPr>
          <p:nvPr/>
        </p:nvPicPr>
        <p:blipFill>
          <a:blip r:embed="rId2"/>
          <a:stretch>
            <a:fillRect/>
          </a:stretch>
        </p:blipFill>
        <p:spPr>
          <a:xfrm>
            <a:off x="7686628" y="2051619"/>
            <a:ext cx="4351219" cy="3273741"/>
          </a:xfrm>
          <a:prstGeom prst="rect">
            <a:avLst/>
          </a:prstGeom>
        </p:spPr>
      </p:pic>
    </p:spTree>
    <p:extLst>
      <p:ext uri="{BB962C8B-B14F-4D97-AF65-F5344CB8AC3E}">
        <p14:creationId xmlns:p14="http://schemas.microsoft.com/office/powerpoint/2010/main" val="1517206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164CFD-B587-4B01-95BF-69D898663AFF}"/>
              </a:ext>
            </a:extLst>
          </p:cNvPr>
          <p:cNvSpPr>
            <a:spLocks noGrp="1"/>
          </p:cNvSpPr>
          <p:nvPr>
            <p:ph type="title"/>
          </p:nvPr>
        </p:nvSpPr>
        <p:spPr>
          <a:xfrm>
            <a:off x="7859485" y="634946"/>
            <a:ext cx="3690257" cy="1450757"/>
          </a:xfrm>
        </p:spPr>
        <p:txBody>
          <a:bodyPr>
            <a:normAutofit/>
          </a:bodyPr>
          <a:lstStyle/>
          <a:p>
            <a:r>
              <a:rPr lang="en-US">
                <a:latin typeface="Calibri"/>
                <a:ea typeface="+mj-lt"/>
                <a:cs typeface="+mj-lt"/>
              </a:rPr>
              <a:t>Cost Explorer</a:t>
            </a:r>
            <a:endParaRPr lang="en-US">
              <a:latin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8A992445-AB48-4B59-8F28-718CCFE2566C}"/>
              </a:ext>
            </a:extLst>
          </p:cNvPr>
          <p:cNvPicPr>
            <a:picLocks noChangeAspect="1"/>
          </p:cNvPicPr>
          <p:nvPr/>
        </p:nvPicPr>
        <p:blipFill>
          <a:blip r:embed="rId2"/>
          <a:stretch>
            <a:fillRect/>
          </a:stretch>
        </p:blipFill>
        <p:spPr>
          <a:xfrm>
            <a:off x="633999" y="1753009"/>
            <a:ext cx="6583227" cy="3703065"/>
          </a:xfrm>
          <a:prstGeom prst="rect">
            <a:avLst/>
          </a:prstGeom>
        </p:spPr>
      </p:pic>
      <p:cxnSp>
        <p:nvCxnSpPr>
          <p:cNvPr id="20" name="Straight Connector 19">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3EBF68-2123-411D-89C8-313D567DDACD}"/>
              </a:ext>
            </a:extLst>
          </p:cNvPr>
          <p:cNvSpPr>
            <a:spLocks noGrp="1"/>
          </p:cNvSpPr>
          <p:nvPr>
            <p:ph idx="1"/>
          </p:nvPr>
        </p:nvSpPr>
        <p:spPr>
          <a:xfrm>
            <a:off x="7527648" y="2407436"/>
            <a:ext cx="4378513" cy="3891819"/>
          </a:xfrm>
        </p:spPr>
        <p:txBody>
          <a:bodyPr vert="horz" lIns="0" tIns="45720" rIns="0" bIns="45720" rtlCol="0" anchor="t">
            <a:noAutofit/>
          </a:bodyPr>
          <a:lstStyle/>
          <a:p>
            <a:pPr>
              <a:lnSpc>
                <a:spcPct val="90000"/>
              </a:lnSpc>
            </a:pPr>
            <a:r>
              <a:rPr lang="en-US" sz="1800" b="1">
                <a:ea typeface="+mn-lt"/>
                <a:cs typeface="+mn-lt"/>
              </a:rPr>
              <a:t>(1) The Cost Explorer is a free tool that allows you to view charts of your costs.</a:t>
            </a:r>
            <a:endParaRPr lang="en-US" sz="1800" b="1">
              <a:cs typeface="Calibri" panose="020F0502020204030204"/>
            </a:endParaRPr>
          </a:p>
          <a:p>
            <a:pPr>
              <a:lnSpc>
                <a:spcPct val="90000"/>
              </a:lnSpc>
            </a:pPr>
            <a:r>
              <a:rPr lang="en-US" sz="1800" b="1">
                <a:ea typeface="+mn-lt"/>
                <a:cs typeface="+mn-lt"/>
              </a:rPr>
              <a:t>(2) View Cost data for the past 13 months.</a:t>
            </a:r>
            <a:endParaRPr lang="en-US" sz="1800" b="1">
              <a:cs typeface="Calibri"/>
            </a:endParaRPr>
          </a:p>
          <a:p>
            <a:pPr>
              <a:lnSpc>
                <a:spcPct val="90000"/>
              </a:lnSpc>
            </a:pPr>
            <a:r>
              <a:rPr lang="en-US" sz="1800" b="1">
                <a:ea typeface="+mn-lt"/>
                <a:cs typeface="+mn-lt"/>
              </a:rPr>
              <a:t>(3) Forecast how much you are likely to spend over the next three months.</a:t>
            </a:r>
            <a:endParaRPr lang="en-US" sz="1800" b="1">
              <a:cs typeface="Calibri"/>
            </a:endParaRPr>
          </a:p>
          <a:p>
            <a:pPr>
              <a:lnSpc>
                <a:spcPct val="90000"/>
              </a:lnSpc>
            </a:pPr>
            <a:r>
              <a:rPr lang="en-US" sz="1800" b="1">
                <a:ea typeface="+mn-lt"/>
                <a:cs typeface="+mn-lt"/>
              </a:rPr>
              <a:t>(4) Use the explorer to discover patterns in how much you spend on AWS resources over time and identify (cost) problem areas</a:t>
            </a:r>
            <a:endParaRPr lang="en-US" sz="1800" b="1">
              <a:cs typeface="Calibri" panose="020F0502020204030204"/>
            </a:endParaRPr>
          </a:p>
          <a:p>
            <a:pPr>
              <a:lnSpc>
                <a:spcPct val="90000"/>
              </a:lnSpc>
            </a:pPr>
            <a:r>
              <a:rPr lang="en-US" sz="1800" b="1">
                <a:ea typeface="+mn-lt"/>
                <a:cs typeface="+mn-lt"/>
              </a:rPr>
              <a:t>(5) Identify which services you use the most, and/or metrics like which Availability Zones has the most traffic, or which linked AWS account is used the most.</a:t>
            </a:r>
            <a:endParaRPr lang="en-US" sz="1800" b="1" dirty="0">
              <a:cs typeface="Calibri" panose="020F0502020204030204"/>
            </a:endParaRPr>
          </a:p>
          <a:p>
            <a:pPr>
              <a:lnSpc>
                <a:spcPct val="90000"/>
              </a:lnSpc>
            </a:pPr>
            <a:endParaRPr lang="en-US" sz="1800" dirty="0">
              <a:cs typeface="Calibri" panose="020F0502020204030204"/>
            </a:endParaRPr>
          </a:p>
        </p:txBody>
      </p:sp>
      <p:sp>
        <p:nvSpPr>
          <p:cNvPr id="22" name="Rectangle 21">
            <a:extLst>
              <a:ext uri="{FF2B5EF4-FFF2-40B4-BE49-F238E27FC236}">
                <a16:creationId xmlns:a16="http://schemas.microsoft.com/office/drawing/2014/main" id="{7465E1E6-76DA-46A7-87B0-0A3F9791A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20741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A14B69-222A-4530-8E43-69E4CD10EDD1}"/>
              </a:ext>
            </a:extLst>
          </p:cNvPr>
          <p:cNvSpPr>
            <a:spLocks noGrp="1"/>
          </p:cNvSpPr>
          <p:nvPr>
            <p:ph type="title"/>
          </p:nvPr>
        </p:nvSpPr>
        <p:spPr>
          <a:xfrm>
            <a:off x="492369" y="605896"/>
            <a:ext cx="3642309" cy="5646208"/>
          </a:xfrm>
        </p:spPr>
        <p:txBody>
          <a:bodyPr anchor="ctr">
            <a:normAutofit/>
          </a:bodyPr>
          <a:lstStyle/>
          <a:p>
            <a:r>
              <a:rPr lang="en-US" sz="4400" dirty="0">
                <a:solidFill>
                  <a:schemeClr val="bg1"/>
                </a:solidFill>
              </a:rPr>
              <a:t>Terminology</a:t>
            </a:r>
          </a:p>
        </p:txBody>
      </p:sp>
      <p:sp>
        <p:nvSpPr>
          <p:cNvPr id="3" name="Content Placeholder 2">
            <a:extLst>
              <a:ext uri="{FF2B5EF4-FFF2-40B4-BE49-F238E27FC236}">
                <a16:creationId xmlns:a16="http://schemas.microsoft.com/office/drawing/2014/main" id="{C5E6CF82-21DF-41A3-9054-FBACDD847047}"/>
              </a:ext>
            </a:extLst>
          </p:cNvPr>
          <p:cNvSpPr>
            <a:spLocks noGrp="1"/>
          </p:cNvSpPr>
          <p:nvPr>
            <p:ph idx="1"/>
          </p:nvPr>
        </p:nvSpPr>
        <p:spPr>
          <a:xfrm>
            <a:off x="5203902" y="1002503"/>
            <a:ext cx="6771433" cy="5646208"/>
          </a:xfrm>
        </p:spPr>
        <p:txBody>
          <a:bodyPr anchor="ctr">
            <a:normAutofit fontScale="92500" lnSpcReduction="10000"/>
          </a:bodyPr>
          <a:lstStyle/>
          <a:p>
            <a:r>
              <a:rPr lang="en-US" sz="1800" b="1" dirty="0">
                <a:solidFill>
                  <a:schemeClr val="tx1"/>
                </a:solidFill>
              </a:rPr>
              <a:t>HIGH AVAILABILITY</a:t>
            </a:r>
          </a:p>
          <a:p>
            <a:r>
              <a:rPr lang="en-US" sz="1800" dirty="0">
                <a:solidFill>
                  <a:schemeClr val="tx1"/>
                </a:solidFill>
              </a:rPr>
              <a:t>refers to systems that are durable and likely to operate continuously without failure for a long time. for a solutions architect, this means making sure your application ( hosted in </a:t>
            </a:r>
            <a:r>
              <a:rPr lang="en-US" sz="1800" dirty="0" err="1">
                <a:solidFill>
                  <a:schemeClr val="tx1"/>
                </a:solidFill>
              </a:rPr>
              <a:t>aws</a:t>
            </a:r>
            <a:r>
              <a:rPr lang="en-US" sz="1800" dirty="0">
                <a:solidFill>
                  <a:schemeClr val="tx1"/>
                </a:solidFill>
              </a:rPr>
              <a:t>) is always available when a user/customer tries to access it.</a:t>
            </a:r>
          </a:p>
          <a:p>
            <a:endParaRPr lang="en-US" sz="1800" dirty="0">
              <a:solidFill>
                <a:schemeClr val="tx1"/>
              </a:solidFill>
            </a:endParaRPr>
          </a:p>
          <a:p>
            <a:r>
              <a:rPr lang="en-US" sz="1800" b="1" dirty="0">
                <a:solidFill>
                  <a:schemeClr val="tx1"/>
                </a:solidFill>
              </a:rPr>
              <a:t>FAULT TOLERANCE</a:t>
            </a:r>
          </a:p>
          <a:p>
            <a:r>
              <a:rPr lang="en-US" sz="1800" dirty="0">
                <a:solidFill>
                  <a:schemeClr val="tx1"/>
                </a:solidFill>
              </a:rPr>
              <a:t>is the property that enables a system to continue operating properly in the event of the failure of one or more of its components. A fault tolerant application (in AWS) is built so one of it's web servers can fail and still serve traffic to visitors (and ever repair itself).</a:t>
            </a:r>
          </a:p>
          <a:p>
            <a:endParaRPr lang="en-US" sz="1800" dirty="0">
              <a:solidFill>
                <a:schemeClr val="tx1"/>
              </a:solidFill>
            </a:endParaRPr>
          </a:p>
          <a:p>
            <a:r>
              <a:rPr lang="en-US" sz="1800" b="1" dirty="0">
                <a:solidFill>
                  <a:schemeClr val="tx1"/>
                </a:solidFill>
              </a:rPr>
              <a:t>ELASTICITY</a:t>
            </a:r>
          </a:p>
          <a:p>
            <a:r>
              <a:rPr lang="en-US" sz="1800" dirty="0">
                <a:solidFill>
                  <a:schemeClr val="tx1"/>
                </a:solidFill>
              </a:rPr>
              <a:t>the ability of a system to increase and decrease in size (usually based on usage demand). When architecting applications, this usually refers to the ability of an applications, this usually refers to the ability of an application to increase and decrease server capacity on demand.</a:t>
            </a:r>
          </a:p>
          <a:p>
            <a:endParaRPr lang="en-US" sz="1800" dirty="0">
              <a:solidFill>
                <a:schemeClr val="tx1"/>
              </a:solidFill>
            </a:endParaRPr>
          </a:p>
          <a:p>
            <a:pPr>
              <a:lnSpc>
                <a:spcPct val="90000"/>
              </a:lnSpc>
            </a:pPr>
            <a:endParaRPr lang="en-US" sz="1700" dirty="0">
              <a:solidFill>
                <a:schemeClr val="tx1"/>
              </a:solidFill>
            </a:endParaRPr>
          </a:p>
          <a:p>
            <a:pPr>
              <a:lnSpc>
                <a:spcPct val="90000"/>
              </a:lnSpc>
            </a:pPr>
            <a:endParaRPr lang="en-US" sz="1700" dirty="0">
              <a:solidFill>
                <a:schemeClr val="tx1"/>
              </a:solidFill>
            </a:endParaRPr>
          </a:p>
        </p:txBody>
      </p:sp>
    </p:spTree>
    <p:extLst>
      <p:ext uri="{BB962C8B-B14F-4D97-AF65-F5344CB8AC3E}">
        <p14:creationId xmlns:p14="http://schemas.microsoft.com/office/powerpoint/2010/main" val="2680533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F5A5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A8A3A2F-64ED-4776-A218-FF71804EBC0D}"/>
              </a:ext>
            </a:extLst>
          </p:cNvPr>
          <p:cNvSpPr>
            <a:spLocks noGrp="1"/>
          </p:cNvSpPr>
          <p:nvPr>
            <p:ph type="title"/>
          </p:nvPr>
        </p:nvSpPr>
        <p:spPr>
          <a:xfrm>
            <a:off x="435868" y="640080"/>
            <a:ext cx="4014945" cy="2862699"/>
          </a:xfrm>
        </p:spPr>
        <p:txBody>
          <a:bodyPr vert="horz" lIns="91440" tIns="45720" rIns="91440" bIns="45720" rtlCol="0" anchor="b">
            <a:normAutofit/>
          </a:bodyPr>
          <a:lstStyle/>
          <a:p>
            <a:r>
              <a:rPr lang="en-US" sz="4400" dirty="0">
                <a:solidFill>
                  <a:srgbClr val="FFFFFF"/>
                </a:solidFill>
              </a:rPr>
              <a:t>Terminology</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7FAC1E8-6E79-4461-BAA3-885D8F92A790}"/>
              </a:ext>
            </a:extLst>
          </p:cNvPr>
          <p:cNvSpPr>
            <a:spLocks noGrp="1"/>
          </p:cNvSpPr>
          <p:nvPr>
            <p:ph idx="1"/>
          </p:nvPr>
        </p:nvSpPr>
        <p:spPr>
          <a:xfrm>
            <a:off x="5024666" y="473724"/>
            <a:ext cx="6731466" cy="5927075"/>
          </a:xfrm>
        </p:spPr>
        <p:txBody>
          <a:bodyPr>
            <a:normAutofit fontScale="77500" lnSpcReduction="20000"/>
          </a:bodyPr>
          <a:lstStyle/>
          <a:p>
            <a:r>
              <a:rPr lang="en-US" b="1" dirty="0">
                <a:solidFill>
                  <a:schemeClr val="tx1"/>
                </a:solidFill>
              </a:rPr>
              <a:t>COST EFFICIENT</a:t>
            </a:r>
          </a:p>
          <a:p>
            <a:r>
              <a:rPr lang="en-US" dirty="0">
                <a:solidFill>
                  <a:schemeClr val="tx1"/>
                </a:solidFill>
              </a:rPr>
              <a:t>Choosing the correct options to make a system as inexpensive as possible.</a:t>
            </a:r>
          </a:p>
          <a:p>
            <a:endParaRPr lang="en-US" dirty="0">
              <a:solidFill>
                <a:schemeClr val="tx1"/>
              </a:solidFill>
            </a:endParaRPr>
          </a:p>
          <a:p>
            <a:r>
              <a:rPr lang="en-US" b="1" dirty="0">
                <a:solidFill>
                  <a:schemeClr val="tx1"/>
                </a:solidFill>
              </a:rPr>
              <a:t>SECURE</a:t>
            </a:r>
          </a:p>
          <a:p>
            <a:r>
              <a:rPr lang="en-US" dirty="0">
                <a:solidFill>
                  <a:schemeClr val="tx1"/>
                </a:solidFill>
              </a:rPr>
              <a:t>Following proper security guidelines and practices to secure a system.</a:t>
            </a:r>
          </a:p>
          <a:p>
            <a:endParaRPr lang="en-US" dirty="0">
              <a:solidFill>
                <a:schemeClr val="tx1"/>
              </a:solidFill>
            </a:endParaRPr>
          </a:p>
          <a:p>
            <a:r>
              <a:rPr lang="en-US" b="1" dirty="0">
                <a:solidFill>
                  <a:schemeClr val="tx1"/>
                </a:solidFill>
              </a:rPr>
              <a:t>AWS BEST PRACTICES</a:t>
            </a:r>
          </a:p>
          <a:p>
            <a:r>
              <a:rPr lang="en-US" dirty="0">
                <a:solidFill>
                  <a:schemeClr val="tx1"/>
                </a:solidFill>
              </a:rPr>
              <a:t>A set of guidelines outlined by AWS that should be followed when provisioning and using their services.</a:t>
            </a:r>
          </a:p>
          <a:p>
            <a:endParaRPr lang="en-US" dirty="0">
              <a:solidFill>
                <a:schemeClr val="tx1"/>
              </a:solidFill>
            </a:endParaRPr>
          </a:p>
          <a:p>
            <a:r>
              <a:rPr lang="en-US" b="1" dirty="0">
                <a:solidFill>
                  <a:schemeClr val="tx1"/>
                </a:solidFill>
              </a:rPr>
              <a:t>SCALABILITY</a:t>
            </a:r>
          </a:p>
          <a:p>
            <a:r>
              <a:rPr lang="en-US" dirty="0">
                <a:solidFill>
                  <a:schemeClr val="tx1"/>
                </a:solidFill>
              </a:rPr>
              <a:t>The ability of a system to easily increase in size and capacity in a cost-effective way (usually based on usage demand).</a:t>
            </a:r>
          </a:p>
          <a:p>
            <a:endParaRPr lang="en-US" dirty="0">
              <a:solidFill>
                <a:schemeClr val="tx1"/>
              </a:solidFill>
            </a:endParaRPr>
          </a:p>
          <a:p>
            <a:r>
              <a:rPr lang="en-US" b="1" dirty="0">
                <a:solidFill>
                  <a:schemeClr val="tx1"/>
                </a:solidFill>
              </a:rPr>
              <a:t>PRINCIPAL OF LEAST PRIVILEGE </a:t>
            </a:r>
          </a:p>
          <a:p>
            <a:r>
              <a:rPr lang="en-US" dirty="0">
                <a:solidFill>
                  <a:schemeClr val="tx1"/>
                </a:solidFill>
              </a:rPr>
              <a:t>Giving a user only the rights/access to the AWS services and resources they need to do their job (and nothing more)</a:t>
            </a:r>
          </a:p>
          <a:p>
            <a:endParaRPr lang="en-US" dirty="0">
              <a:solidFill>
                <a:schemeClr val="tx1"/>
              </a:solidFill>
            </a:endParaRPr>
          </a:p>
        </p:txBody>
      </p:sp>
    </p:spTree>
    <p:extLst>
      <p:ext uri="{BB962C8B-B14F-4D97-AF65-F5344CB8AC3E}">
        <p14:creationId xmlns:p14="http://schemas.microsoft.com/office/powerpoint/2010/main" val="2914023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74785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5923D0-5A4E-478B-BC20-A18F58F5E654}"/>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SIMPLE STORAGE SERVICE (S3)</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2B0FD05-8749-4C9C-9BA8-C32F07F53923}"/>
              </a:ext>
            </a:extLst>
          </p:cNvPr>
          <p:cNvSpPr>
            <a:spLocks noGrp="1"/>
          </p:cNvSpPr>
          <p:nvPr>
            <p:ph idx="1"/>
          </p:nvPr>
        </p:nvSpPr>
        <p:spPr>
          <a:xfrm>
            <a:off x="5070963" y="940433"/>
            <a:ext cx="6463697" cy="4712322"/>
          </a:xfrm>
        </p:spPr>
        <p:txBody>
          <a:bodyPr/>
          <a:lstStyle/>
          <a:p>
            <a:r>
              <a:rPr lang="en-GB" dirty="0"/>
              <a:t>Amazon S3 has a simple web services interface that you can use to store and retrieve any amount of data, at any time, from anywhere on the web. </a:t>
            </a:r>
          </a:p>
          <a:p>
            <a:r>
              <a:rPr lang="en-GB" dirty="0"/>
              <a:t>It gives any user access to the same highly scalable, reliable, fast, inexpensive data storage infrastructure that Amazon uses to run its own global network of websites. The service aims to maximize benefits of scale and to pass those benefits on to users."</a:t>
            </a:r>
          </a:p>
          <a:p>
            <a:endParaRPr lang="en-US" dirty="0"/>
          </a:p>
        </p:txBody>
      </p:sp>
    </p:spTree>
    <p:extLst>
      <p:ext uri="{BB962C8B-B14F-4D97-AF65-F5344CB8AC3E}">
        <p14:creationId xmlns:p14="http://schemas.microsoft.com/office/powerpoint/2010/main" val="3104608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A14B69-222A-4530-8E43-69E4CD10EDD1}"/>
              </a:ext>
            </a:extLst>
          </p:cNvPr>
          <p:cNvSpPr>
            <a:spLocks noGrp="1"/>
          </p:cNvSpPr>
          <p:nvPr>
            <p:ph type="title"/>
          </p:nvPr>
        </p:nvSpPr>
        <p:spPr>
          <a:xfrm>
            <a:off x="492369" y="605896"/>
            <a:ext cx="3642309" cy="5646208"/>
          </a:xfrm>
        </p:spPr>
        <p:txBody>
          <a:bodyPr anchor="ctr">
            <a:normAutofit/>
          </a:bodyPr>
          <a:lstStyle/>
          <a:p>
            <a:r>
              <a:rPr lang="en-US" sz="4400" dirty="0">
                <a:solidFill>
                  <a:schemeClr val="bg1"/>
                </a:solidFill>
              </a:rPr>
              <a:t>S3 COMPONENTS AND STRUCTURES</a:t>
            </a:r>
          </a:p>
        </p:txBody>
      </p:sp>
      <p:sp>
        <p:nvSpPr>
          <p:cNvPr id="3" name="Content Placeholder 2">
            <a:extLst>
              <a:ext uri="{FF2B5EF4-FFF2-40B4-BE49-F238E27FC236}">
                <a16:creationId xmlns:a16="http://schemas.microsoft.com/office/drawing/2014/main" id="{C5E6CF82-21DF-41A3-9054-FBACDD847047}"/>
              </a:ext>
            </a:extLst>
          </p:cNvPr>
          <p:cNvSpPr>
            <a:spLocks noGrp="1"/>
          </p:cNvSpPr>
          <p:nvPr>
            <p:ph idx="1"/>
          </p:nvPr>
        </p:nvSpPr>
        <p:spPr>
          <a:xfrm>
            <a:off x="5140961" y="1311007"/>
            <a:ext cx="6404715" cy="3767767"/>
          </a:xfrm>
        </p:spPr>
        <p:txBody>
          <a:bodyPr anchor="ctr">
            <a:normAutofit fontScale="40000" lnSpcReduction="20000"/>
          </a:bodyPr>
          <a:lstStyle/>
          <a:p>
            <a:r>
              <a:rPr lang="en-US" sz="4200" b="1" dirty="0">
                <a:solidFill>
                  <a:schemeClr val="tx1"/>
                </a:solidFill>
              </a:rPr>
              <a:t>Basics</a:t>
            </a:r>
          </a:p>
          <a:p>
            <a:r>
              <a:rPr lang="en-US" sz="4200" dirty="0">
                <a:solidFill>
                  <a:schemeClr val="tx1"/>
                </a:solidFill>
              </a:rPr>
              <a:t>(1) S3 Simple Storage Service</a:t>
            </a:r>
          </a:p>
          <a:p>
            <a:r>
              <a:rPr lang="en-US" sz="4200" dirty="0">
                <a:solidFill>
                  <a:schemeClr val="tx1"/>
                </a:solidFill>
              </a:rPr>
              <a:t>(2) It is AWS's primary storage service.</a:t>
            </a:r>
          </a:p>
          <a:p>
            <a:r>
              <a:rPr lang="en-US" sz="4200" dirty="0">
                <a:solidFill>
                  <a:schemeClr val="tx1"/>
                </a:solidFill>
              </a:rPr>
              <a:t>(3) You can store any type of file in S3.</a:t>
            </a:r>
          </a:p>
          <a:p>
            <a:endParaRPr lang="en-US" sz="4200" dirty="0">
              <a:solidFill>
                <a:schemeClr val="tx1"/>
              </a:solidFill>
            </a:endParaRPr>
          </a:p>
          <a:p>
            <a:r>
              <a:rPr lang="en-US" sz="4200" b="1" dirty="0">
                <a:solidFill>
                  <a:schemeClr val="tx1"/>
                </a:solidFill>
              </a:rPr>
              <a:t>Buckets</a:t>
            </a:r>
          </a:p>
          <a:p>
            <a:r>
              <a:rPr lang="en-US" sz="4200" dirty="0">
                <a:solidFill>
                  <a:schemeClr val="tx1"/>
                </a:solidFill>
              </a:rPr>
              <a:t>(1) Root level "Folders you create in S3 are referred to as buckets.</a:t>
            </a:r>
          </a:p>
          <a:p>
            <a:r>
              <a:rPr lang="en-US" sz="4200" dirty="0">
                <a:solidFill>
                  <a:schemeClr val="tx1"/>
                </a:solidFill>
              </a:rPr>
              <a:t>(2) Any subfolder you create in a bucket is referred to as a folder.</a:t>
            </a:r>
          </a:p>
          <a:p>
            <a:endParaRPr lang="en-US" sz="7200" dirty="0">
              <a:solidFill>
                <a:schemeClr val="tx1"/>
              </a:solidFill>
            </a:endParaRPr>
          </a:p>
          <a:p>
            <a:pPr>
              <a:lnSpc>
                <a:spcPct val="90000"/>
              </a:lnSpc>
            </a:pPr>
            <a:endParaRPr lang="en-US" sz="1700" dirty="0">
              <a:solidFill>
                <a:schemeClr val="tx1"/>
              </a:solidFill>
            </a:endParaRPr>
          </a:p>
        </p:txBody>
      </p:sp>
    </p:spTree>
    <p:extLst>
      <p:ext uri="{BB962C8B-B14F-4D97-AF65-F5344CB8AC3E}">
        <p14:creationId xmlns:p14="http://schemas.microsoft.com/office/powerpoint/2010/main" val="3476174609"/>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C41"/>
      </a:dk2>
      <a:lt2>
        <a:srgbClr val="E2E8E8"/>
      </a:lt2>
      <a:accent1>
        <a:srgbClr val="D93737"/>
      </a:accent1>
      <a:accent2>
        <a:srgbClr val="C76825"/>
      </a:accent2>
      <a:accent3>
        <a:srgbClr val="BBA32F"/>
      </a:accent3>
      <a:accent4>
        <a:srgbClr val="8CAF20"/>
      </a:accent4>
      <a:accent5>
        <a:srgbClr val="5DB92E"/>
      </a:accent5>
      <a:accent6>
        <a:srgbClr val="23BC2F"/>
      </a:accent6>
      <a:hlink>
        <a:srgbClr val="309191"/>
      </a:hlink>
      <a:folHlink>
        <a:srgbClr val="82828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DividendVTI">
  <a:themeElements>
    <a:clrScheme name="">
      <a:dk1>
        <a:srgbClr val="000000"/>
      </a:dk1>
      <a:lt1>
        <a:srgbClr val="FFFFFF"/>
      </a:lt1>
      <a:dk2>
        <a:srgbClr val="324E59"/>
      </a:dk2>
      <a:lt2>
        <a:srgbClr val="E3E2E8"/>
      </a:lt2>
      <a:accent1>
        <a:srgbClr val="D4E729"/>
      </a:accent1>
      <a:accent2>
        <a:srgbClr val="D59917"/>
      </a:accent2>
      <a:accent3>
        <a:srgbClr val="E75C29"/>
      </a:accent3>
      <a:accent4>
        <a:srgbClr val="D51734"/>
      </a:accent4>
      <a:accent5>
        <a:srgbClr val="E72995"/>
      </a:accent5>
      <a:accent6>
        <a:srgbClr val="D517D2"/>
      </a:accent6>
      <a:hlink>
        <a:srgbClr val="722644"/>
      </a:hlink>
      <a:folHlink>
        <a:srgbClr val="4C4C4C"/>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3.xml><?xml version="1.0" encoding="utf-8"?>
<a:theme xmlns:a="http://schemas.openxmlformats.org/drawingml/2006/main" name="DividendVTI">
  <a:themeElements>
    <a:clrScheme nam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C813709C4F3E48A52C6D3E4DB216B4" ma:contentTypeVersion="2" ma:contentTypeDescription="Create a new document." ma:contentTypeScope="" ma:versionID="f5fd078200e18562859b9eb4d1f646eb">
  <xsd:schema xmlns:xsd="http://www.w3.org/2001/XMLSchema" xmlns:xs="http://www.w3.org/2001/XMLSchema" xmlns:p="http://schemas.microsoft.com/office/2006/metadata/properties" xmlns:ns2="8fea5f61-02fb-40a8-94a0-acda61b0a6cf" targetNamespace="http://schemas.microsoft.com/office/2006/metadata/properties" ma:root="true" ma:fieldsID="bdc59d4ad91cb43cebc3c1198adbfb04" ns2:_="">
    <xsd:import namespace="8fea5f61-02fb-40a8-94a0-acda61b0a6c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ea5f61-02fb-40a8-94a0-acda61b0a6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7644BD-359C-4416-9DE6-BA74A217C905}">
  <ds:schemaRefs>
    <ds:schemaRef ds:uri="8fea5f61-02fb-40a8-94a0-acda61b0a6cf"/>
    <ds:schemaRef ds:uri="http://schemas.microsoft.com/office/2006/documentManagement/types"/>
    <ds:schemaRef ds:uri="http://purl.org/dc/elements/1.1/"/>
    <ds:schemaRef ds:uri="http://schemas.openxmlformats.org/package/2006/metadata/core-properties"/>
    <ds:schemaRef ds:uri="http://purl.org/dc/dcmitype/"/>
    <ds:schemaRef ds:uri="http://purl.org/dc/terms/"/>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857C739-3D20-40C9-956C-DF267D1480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ea5f61-02fb-40a8-94a0-acda61b0a6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330BE1-6D56-48CA-9C97-AD8639C1C4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838</TotalTime>
  <Words>6267</Words>
  <Application>Microsoft Office PowerPoint</Application>
  <PresentationFormat>Widescreen</PresentationFormat>
  <Paragraphs>412</Paragraphs>
  <Slides>59</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59</vt:i4>
      </vt:variant>
    </vt:vector>
  </HeadingPairs>
  <TitlesOfParts>
    <vt:vector size="69" baseType="lpstr">
      <vt:lpstr>Arial</vt:lpstr>
      <vt:lpstr>Calibri</vt:lpstr>
      <vt:lpstr>Calibri Light</vt:lpstr>
      <vt:lpstr>Gill Sans MT</vt:lpstr>
      <vt:lpstr>Indie Flower</vt:lpstr>
      <vt:lpstr>Wingdings</vt:lpstr>
      <vt:lpstr>Wingdings 2</vt:lpstr>
      <vt:lpstr>RetrospectVTI</vt:lpstr>
      <vt:lpstr>DividendVTI</vt:lpstr>
      <vt:lpstr>DividendVTI</vt:lpstr>
      <vt:lpstr>AWS CLOUD PRACTITIONER   </vt:lpstr>
      <vt:lpstr>WHAT AWS OFFERS </vt:lpstr>
      <vt:lpstr>CLOUD MODELS</vt:lpstr>
      <vt:lpstr>Think of it as…</vt:lpstr>
      <vt:lpstr>Terminology</vt:lpstr>
      <vt:lpstr>Terminology</vt:lpstr>
      <vt:lpstr>Terminology</vt:lpstr>
      <vt:lpstr>SIMPLE STORAGE SERVICE (S3)</vt:lpstr>
      <vt:lpstr>S3 COMPONENTS AND STRUCTURES</vt:lpstr>
      <vt:lpstr>S3 COMPONENTS AND STRUCTURES</vt:lpstr>
      <vt:lpstr>S3 STROAGE CLASS</vt:lpstr>
      <vt:lpstr>S3 STORAGE CLASS</vt:lpstr>
      <vt:lpstr>S3 STORAGE CLASS</vt:lpstr>
      <vt:lpstr>S3 STORAGE CLASS</vt:lpstr>
      <vt:lpstr>Virtual Private Cloud VPC</vt:lpstr>
      <vt:lpstr>Subnets</vt:lpstr>
      <vt:lpstr>Subnet</vt:lpstr>
      <vt:lpstr>SUBNETS ROUTING</vt:lpstr>
      <vt:lpstr>NETWORK SECURITY </vt:lpstr>
      <vt:lpstr>PowerPoint Presentation</vt:lpstr>
      <vt:lpstr>IAM - Identity Access Management </vt:lpstr>
      <vt:lpstr>IAM - Identity Access Management </vt:lpstr>
      <vt:lpstr>IAM COMPONENTS</vt:lpstr>
      <vt:lpstr>EC2 –Elastic Compute Cloud</vt:lpstr>
      <vt:lpstr>Amazon Machine Image</vt:lpstr>
      <vt:lpstr>Amazon Machine Image</vt:lpstr>
      <vt:lpstr>EC2 Pricing</vt:lpstr>
      <vt:lpstr>EC2 Pricing</vt:lpstr>
      <vt:lpstr>Amazon Elastic Block Store (EBS)</vt:lpstr>
      <vt:lpstr>Elastic Block Store (EBS) -Volume</vt:lpstr>
      <vt:lpstr>AWS LAMBDA</vt:lpstr>
      <vt:lpstr>AWS LAMBDA</vt:lpstr>
      <vt:lpstr>Benefits &amp; Use Cases of Lambda:</vt:lpstr>
      <vt:lpstr>ELB  - Elastic Load Balancing </vt:lpstr>
      <vt:lpstr>Auto Scaling</vt:lpstr>
      <vt:lpstr>AUTO SCALING</vt:lpstr>
      <vt:lpstr>Route 53</vt:lpstr>
      <vt:lpstr>CloudFront </vt:lpstr>
      <vt:lpstr>Benefit of Route 53 &amp; CloudFront </vt:lpstr>
      <vt:lpstr>AWS CloudWatch</vt:lpstr>
      <vt:lpstr>Benefits of CloudWatch</vt:lpstr>
      <vt:lpstr>AWS CloudTrail</vt:lpstr>
      <vt:lpstr>AWS SNS  -Simple Notification Service</vt:lpstr>
      <vt:lpstr>SNS Benefits</vt:lpstr>
      <vt:lpstr>AWS Primary Database Options</vt:lpstr>
      <vt:lpstr>SQL Databases</vt:lpstr>
      <vt:lpstr>Relational Database Service (RDS) </vt:lpstr>
      <vt:lpstr>NoSQL Database </vt:lpstr>
      <vt:lpstr>AWS DynamoDB </vt:lpstr>
      <vt:lpstr>What's the difference</vt:lpstr>
      <vt:lpstr>Amazon ElastiCache</vt:lpstr>
      <vt:lpstr>AWS Redshift</vt:lpstr>
      <vt:lpstr>AWS Organizations</vt:lpstr>
      <vt:lpstr>Amazon Elastic MapReduce (EMR)</vt:lpstr>
      <vt:lpstr>AWS Elastic Beanstalk</vt:lpstr>
      <vt:lpstr>AWS Trusted Advisor</vt:lpstr>
      <vt:lpstr>AWS Pricing Principals</vt:lpstr>
      <vt:lpstr>Total Cost of Ownership (TCO) Calculator</vt:lpstr>
      <vt:lpstr>Cost Explorer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CLOUD PRACTITIONER</dc:title>
  <dc:creator>chigozirim ben</dc:creator>
  <cp:lastModifiedBy>Lucky Onoriode</cp:lastModifiedBy>
  <cp:revision>1116</cp:revision>
  <dcterms:created xsi:type="dcterms:W3CDTF">2019-07-31T16:54:08Z</dcterms:created>
  <dcterms:modified xsi:type="dcterms:W3CDTF">2022-06-16T22:13:26Z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0x01010099C813709C4F3E48A52C6D3E4DB216B4</vt:lpwstr>
  </property>
  <property fmtid="{D5CDD505-2E9C-101B-9397-08002B2CF9AE}" pid="3" name="_MarkAsFinal">
    <vt:bool>true</vt:bool>
  </property>
</Properties>
</file>